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96"/>
  </p:notesMasterIdLst>
  <p:handoutMasterIdLst>
    <p:handoutMasterId r:id="rId97"/>
  </p:handoutMasterIdLst>
  <p:sldIdLst>
    <p:sldId id="390" r:id="rId2"/>
    <p:sldId id="393" r:id="rId3"/>
    <p:sldId id="356" r:id="rId4"/>
    <p:sldId id="358" r:id="rId5"/>
    <p:sldId id="258" r:id="rId6"/>
    <p:sldId id="259" r:id="rId7"/>
    <p:sldId id="260" r:id="rId8"/>
    <p:sldId id="352" r:id="rId9"/>
    <p:sldId id="373" r:id="rId10"/>
    <p:sldId id="353" r:id="rId11"/>
    <p:sldId id="354" r:id="rId12"/>
    <p:sldId id="372" r:id="rId13"/>
    <p:sldId id="355" r:id="rId14"/>
    <p:sldId id="417" r:id="rId15"/>
    <p:sldId id="398" r:id="rId16"/>
    <p:sldId id="397" r:id="rId17"/>
    <p:sldId id="374" r:id="rId18"/>
    <p:sldId id="269" r:id="rId19"/>
    <p:sldId id="271" r:id="rId20"/>
    <p:sldId id="273" r:id="rId21"/>
    <p:sldId id="328" r:id="rId22"/>
    <p:sldId id="329" r:id="rId23"/>
    <p:sldId id="333" r:id="rId24"/>
    <p:sldId id="274" r:id="rId25"/>
    <p:sldId id="377" r:id="rId26"/>
    <p:sldId id="370" r:id="rId27"/>
    <p:sldId id="371" r:id="rId28"/>
    <p:sldId id="362" r:id="rId29"/>
    <p:sldId id="361" r:id="rId30"/>
    <p:sldId id="376" r:id="rId31"/>
    <p:sldId id="414" r:id="rId32"/>
    <p:sldId id="385" r:id="rId33"/>
    <p:sldId id="284" r:id="rId34"/>
    <p:sldId id="367" r:id="rId35"/>
    <p:sldId id="360" r:id="rId36"/>
    <p:sldId id="319" r:id="rId37"/>
    <p:sldId id="378" r:id="rId38"/>
    <p:sldId id="403" r:id="rId39"/>
    <p:sldId id="343" r:id="rId40"/>
    <p:sldId id="344" r:id="rId41"/>
    <p:sldId id="359" r:id="rId42"/>
    <p:sldId id="379" r:id="rId43"/>
    <p:sldId id="312" r:id="rId44"/>
    <p:sldId id="389" r:id="rId45"/>
    <p:sldId id="404" r:id="rId46"/>
    <p:sldId id="386" r:id="rId47"/>
    <p:sldId id="402" r:id="rId48"/>
    <p:sldId id="413" r:id="rId49"/>
    <p:sldId id="387" r:id="rId50"/>
    <p:sldId id="406" r:id="rId51"/>
    <p:sldId id="415" r:id="rId52"/>
    <p:sldId id="407" r:id="rId53"/>
    <p:sldId id="318" r:id="rId54"/>
    <p:sldId id="380" r:id="rId55"/>
    <p:sldId id="364" r:id="rId56"/>
    <p:sldId id="365" r:id="rId57"/>
    <p:sldId id="366" r:id="rId58"/>
    <p:sldId id="368" r:id="rId59"/>
    <p:sldId id="388" r:id="rId60"/>
    <p:sldId id="346" r:id="rId61"/>
    <p:sldId id="348" r:id="rId62"/>
    <p:sldId id="303" r:id="rId63"/>
    <p:sldId id="310" r:id="rId64"/>
    <p:sldId id="369" r:id="rId65"/>
    <p:sldId id="304" r:id="rId66"/>
    <p:sldId id="383" r:id="rId67"/>
    <p:sldId id="384" r:id="rId68"/>
    <p:sldId id="313" r:id="rId69"/>
    <p:sldId id="416" r:id="rId70"/>
    <p:sldId id="266" r:id="rId71"/>
    <p:sldId id="267" r:id="rId72"/>
    <p:sldId id="381" r:id="rId73"/>
    <p:sldId id="349" r:id="rId74"/>
    <p:sldId id="350" r:id="rId75"/>
    <p:sldId id="351" r:id="rId76"/>
    <p:sldId id="336" r:id="rId77"/>
    <p:sldId id="408" r:id="rId78"/>
    <p:sldId id="409" r:id="rId79"/>
    <p:sldId id="410" r:id="rId80"/>
    <p:sldId id="411" r:id="rId81"/>
    <p:sldId id="412" r:id="rId82"/>
    <p:sldId id="394" r:id="rId83"/>
    <p:sldId id="395" r:id="rId84"/>
    <p:sldId id="396" r:id="rId85"/>
    <p:sldId id="391" r:id="rId86"/>
    <p:sldId id="290" r:id="rId87"/>
    <p:sldId id="292" r:id="rId88"/>
    <p:sldId id="293" r:id="rId89"/>
    <p:sldId id="265" r:id="rId90"/>
    <p:sldId id="289" r:id="rId91"/>
    <p:sldId id="261" r:id="rId92"/>
    <p:sldId id="268" r:id="rId93"/>
    <p:sldId id="263" r:id="rId94"/>
    <p:sldId id="341" r:id="rId95"/>
  </p:sldIdLst>
  <p:sldSz cx="9144000" cy="6858000" type="screen4x3"/>
  <p:notesSz cx="6761163" cy="9942513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779"/>
    <a:srgbClr val="FDFDF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872" autoAdjust="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EF3434-177E-40A9-8A1B-9FB9E354E840}" type="datetimeFigureOut">
              <a:rPr lang="lv-LV"/>
              <a:pPr>
                <a:defRPr/>
              </a:pPr>
              <a:t>05.11.2014.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8D0C0D-1A8E-492B-97D1-A05137BC42AE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492596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292A8E3-9B7E-4339-879A-3915CA40C93E}" type="datetimeFigureOut">
              <a:rPr lang="lv-LV"/>
              <a:pPr>
                <a:defRPr/>
              </a:pPr>
              <a:t>05.11.2014.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 smtClean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 smtClean="0"/>
              <a:t>Rediģēt šablona teksta stilus</a:t>
            </a:r>
          </a:p>
          <a:p>
            <a:pPr lvl="1"/>
            <a:r>
              <a:rPr lang="lv-LV" noProof="0" smtClean="0"/>
              <a:t>Otrais līmenis</a:t>
            </a:r>
          </a:p>
          <a:p>
            <a:pPr lvl="2"/>
            <a:r>
              <a:rPr lang="lv-LV" noProof="0" smtClean="0"/>
              <a:t>Trešais līmenis</a:t>
            </a:r>
          </a:p>
          <a:p>
            <a:pPr lvl="3"/>
            <a:r>
              <a:rPr lang="lv-LV" noProof="0" smtClean="0"/>
              <a:t>Ceturtais līmenis</a:t>
            </a:r>
          </a:p>
          <a:p>
            <a:pPr lvl="4"/>
            <a:r>
              <a:rPr lang="lv-LV" noProof="0" smtClean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7A3EBA-2078-44DB-B375-F5B715FE2EB6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281607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72ED69-6CA2-46EA-946B-4251A055BD65}" type="slidenum">
              <a:rPr lang="lv-LV" altLang="lv-LV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lv-LV" altLang="lv-LV">
              <a:latin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269022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3428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F28B80-C2F2-4A05-8D19-4044A052C4A3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2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4452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1F8975-4D84-4294-AFFD-C6BA39474530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9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5476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E27FC6-200A-4C6A-BC59-E598243797D9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6500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6B445E-6B70-477C-991D-889EB5D85255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7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7524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9B58D4-BE0D-41E7-BBCA-3818A86600D8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8548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FC0838-4D21-4502-8778-F7E5EC98F105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3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09572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CA5396-6316-42D8-9BA0-655C112305CF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0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110596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8D7960-0403-47F2-8F5E-9F626D577A74}" type="slidenum">
              <a:rPr lang="lv-LV" altLang="lv-LV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lv-LV" altLang="lv-LV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3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3869400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4589434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867525" y="404813"/>
            <a:ext cx="2157413" cy="6072187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395288" y="404813"/>
            <a:ext cx="6319837" cy="6072187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55541"/>
      </p:ext>
    </p:extLst>
  </p:cSld>
  <p:clrMapOvr>
    <a:masterClrMapping/>
  </p:clrMapOvr>
  <p:transition spd="med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Virsraksts un teksts virs s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531812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395288" y="981075"/>
            <a:ext cx="8558212" cy="26717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395288" y="3805238"/>
            <a:ext cx="8558212" cy="267176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4776511"/>
      </p:ext>
    </p:extLst>
  </p:cSld>
  <p:clrMapOvr>
    <a:masterClrMapping/>
  </p:clrMapOvr>
  <p:transition spd="med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Virsraksts, teksts un 2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531812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395288" y="981075"/>
            <a:ext cx="4202112" cy="549592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quarter" idx="2"/>
          </p:nvPr>
        </p:nvSpPr>
        <p:spPr>
          <a:xfrm>
            <a:off x="4749800" y="981075"/>
            <a:ext cx="4203700" cy="26717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Satura vietturis 4"/>
          <p:cNvSpPr>
            <a:spLocks noGrp="1"/>
          </p:cNvSpPr>
          <p:nvPr>
            <p:ph sz="quarter" idx="3"/>
          </p:nvPr>
        </p:nvSpPr>
        <p:spPr>
          <a:xfrm>
            <a:off x="4749800" y="3805238"/>
            <a:ext cx="4203700" cy="267176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9338045"/>
      </p:ext>
    </p:extLst>
  </p:cSld>
  <p:clrMapOvr>
    <a:masterClrMapping/>
  </p:clrMapOvr>
  <p:transition spd="med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Virsraksts un 2 saturi virs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531812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quarter" idx="1"/>
          </p:nvPr>
        </p:nvSpPr>
        <p:spPr>
          <a:xfrm>
            <a:off x="395288" y="981075"/>
            <a:ext cx="4202112" cy="26717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quarter" idx="2"/>
          </p:nvPr>
        </p:nvSpPr>
        <p:spPr>
          <a:xfrm>
            <a:off x="4749800" y="981075"/>
            <a:ext cx="4203700" cy="26717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half" idx="3"/>
          </p:nvPr>
        </p:nvSpPr>
        <p:spPr>
          <a:xfrm>
            <a:off x="395288" y="3805238"/>
            <a:ext cx="8558212" cy="267176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4586944"/>
      </p:ext>
    </p:extLst>
  </p:cSld>
  <p:clrMapOvr>
    <a:masterClrMapping/>
  </p:clrMapOvr>
  <p:transition spd="med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/>
          <p:cNvSpPr>
            <a:spLocks noGrp="1"/>
          </p:cNvSpPr>
          <p:nvPr>
            <p:ph/>
          </p:nvPr>
        </p:nvSpPr>
        <p:spPr>
          <a:xfrm>
            <a:off x="395288" y="404813"/>
            <a:ext cx="8629650" cy="607218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5870508"/>
      </p:ext>
    </p:extLst>
  </p:cSld>
  <p:clrMapOvr>
    <a:masterClrMapping/>
  </p:clrMapOvr>
  <p:transition spd="med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Virsraksts, saturs un 2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531812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395288" y="981075"/>
            <a:ext cx="4202112" cy="549592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quarter" idx="2"/>
          </p:nvPr>
        </p:nvSpPr>
        <p:spPr>
          <a:xfrm>
            <a:off x="4749800" y="981075"/>
            <a:ext cx="4203700" cy="26717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Satura vietturis 4"/>
          <p:cNvSpPr>
            <a:spLocks noGrp="1"/>
          </p:cNvSpPr>
          <p:nvPr>
            <p:ph sz="quarter" idx="3"/>
          </p:nvPr>
        </p:nvSpPr>
        <p:spPr>
          <a:xfrm>
            <a:off x="4749800" y="3805238"/>
            <a:ext cx="4203700" cy="267176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9813556"/>
      </p:ext>
    </p:extLst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 userDrawn="1"/>
        </p:nvSpPr>
        <p:spPr bwMode="auto">
          <a:xfrm>
            <a:off x="179388" y="6635750"/>
            <a:ext cx="194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800"/>
              <a:t>©Ieva Glūdiņa2014</a:t>
            </a:r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3083692"/>
      </p:ext>
    </p:extLst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3583762017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395288" y="981075"/>
            <a:ext cx="4202112" cy="549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749800" y="981075"/>
            <a:ext cx="4203700" cy="549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352487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9437373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 userDrawn="1"/>
        </p:nvSpPr>
        <p:spPr bwMode="auto">
          <a:xfrm>
            <a:off x="179388" y="6635750"/>
            <a:ext cx="194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800"/>
              <a:t>©Ieva Glūdiņa2014</a:t>
            </a:r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7172730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281035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3805793056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350" y="6669088"/>
            <a:ext cx="13970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lv-LV" sz="1050" i="1" dirty="0"/>
              <a:t>©Ieva Glūdiņa2014</a:t>
            </a:r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smtClean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653352839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blackWhite">
          <a:xfrm>
            <a:off x="0" y="304800"/>
            <a:ext cx="468313" cy="6324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lv-LV" altLang="lv-LV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629400"/>
            <a:ext cx="2476500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lv-LV" altLang="lv-LV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24765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lv-LV" altLang="lv-LV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blackWhite">
          <a:xfrm>
            <a:off x="2476500" y="0"/>
            <a:ext cx="6665913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lv-LV" altLang="lv-LV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blackWhite">
          <a:xfrm>
            <a:off x="2476500" y="6627813"/>
            <a:ext cx="6667500" cy="2301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lv-LV" altLang="lv-LV" smtClean="0"/>
          </a:p>
        </p:txBody>
      </p:sp>
      <p:grpSp>
        <p:nvGrpSpPr>
          <p:cNvPr id="1031" name="Group 12"/>
          <p:cNvGrpSpPr>
            <a:grpSpLocks/>
          </p:cNvGrpSpPr>
          <p:nvPr/>
        </p:nvGrpSpPr>
        <p:grpSpPr bwMode="auto">
          <a:xfrm>
            <a:off x="2540000" y="1347788"/>
            <a:ext cx="6604000" cy="100012"/>
            <a:chOff x="1920" y="849"/>
            <a:chExt cx="4992" cy="63"/>
          </a:xfrm>
        </p:grpSpPr>
        <p:sp>
          <p:nvSpPr>
            <p:cNvPr id="1034" name="Rectangle 13"/>
            <p:cNvSpPr>
              <a:spLocks noChangeArrowheads="1"/>
            </p:cNvSpPr>
            <p:nvPr/>
          </p:nvSpPr>
          <p:spPr bwMode="auto">
            <a:xfrm>
              <a:off x="1920" y="849"/>
              <a:ext cx="499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lv-LV" altLang="lv-LV" smtClean="0"/>
            </a:p>
          </p:txBody>
        </p:sp>
        <p:sp>
          <p:nvSpPr>
            <p:cNvPr id="1035" name="Rectangle 14"/>
            <p:cNvSpPr>
              <a:spLocks noChangeArrowheads="1"/>
            </p:cNvSpPr>
            <p:nvPr/>
          </p:nvSpPr>
          <p:spPr bwMode="white">
            <a:xfrm>
              <a:off x="1920" y="864"/>
              <a:ext cx="4992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lv-LV" altLang="lv-LV" smtClean="0"/>
            </a:p>
          </p:txBody>
        </p:sp>
      </p:grp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404813"/>
            <a:ext cx="841375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altLang="lv-LV" smtClean="0"/>
              <a:t>Click to edit Master title style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981075"/>
            <a:ext cx="855821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text styles</a:t>
            </a:r>
          </a:p>
          <a:p>
            <a:pPr lvl="1"/>
            <a:r>
              <a:rPr lang="lv-LV" altLang="lv-LV" smtClean="0"/>
              <a:t>Second level</a:t>
            </a:r>
          </a:p>
          <a:p>
            <a:pPr lvl="2"/>
            <a:r>
              <a:rPr lang="lv-LV" altLang="lv-LV" smtClean="0"/>
              <a:t>Third level</a:t>
            </a:r>
          </a:p>
          <a:p>
            <a:pPr lvl="3"/>
            <a:r>
              <a:rPr lang="lv-LV" altLang="lv-LV" smtClean="0"/>
              <a:t>Fourth level</a:t>
            </a:r>
          </a:p>
          <a:p>
            <a:pPr lvl="4"/>
            <a:r>
              <a:rPr lang="lv-LV" altLang="lv-LV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72" r:id="rId3"/>
    <p:sldLayoutId id="2147483673" r:id="rId4"/>
    <p:sldLayoutId id="2147483674" r:id="rId5"/>
    <p:sldLayoutId id="2147483685" r:id="rId6"/>
    <p:sldLayoutId id="2147483675" r:id="rId7"/>
    <p:sldLayoutId id="2147483676" r:id="rId8"/>
    <p:sldLayoutId id="214748368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ransition spd="med">
    <p:push dir="r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2pPr>
      <a:lvl3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3pPr>
      <a:lvl4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4pPr>
      <a:lvl5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5pPr>
      <a:lvl6pPr marL="4572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6pPr>
      <a:lvl7pPr marL="9144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7pPr>
      <a:lvl8pPr marL="13716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8pPr>
      <a:lvl9pPr marL="18288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oleObject" Target="../embeddings/Microsoft_Excel_Chart2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oleObject" Target="../embeddings/Microsoft_Excel_Chart3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png"/><Relationship Id="rId4" Type="http://schemas.openxmlformats.org/officeDocument/2006/relationships/oleObject" Target="../embeddings/Microsoft_Excel_Chart4.xls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oleObject" Target="../embeddings/Microsoft_Excel_Chart5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png"/><Relationship Id="rId4" Type="http://schemas.openxmlformats.org/officeDocument/2006/relationships/oleObject" Target="../embeddings/Microsoft_Excel_Chart6.xls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png"/><Relationship Id="rId4" Type="http://schemas.openxmlformats.org/officeDocument/2006/relationships/oleObject" Target="../embeddings/Microsoft_Excel_Chart7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4.png"/><Relationship Id="rId4" Type="http://schemas.openxmlformats.org/officeDocument/2006/relationships/oleObject" Target="../embeddings/Microsoft_Excel_Chart8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Style.exe" TargetMode="External"/><Relationship Id="rId7" Type="http://schemas.openxmlformats.org/officeDocument/2006/relationships/hyperlink" Target="../../00_Informatika_2_4/Skratch_projekti/reizrekins_Artis.s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Projekts.exe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gif"/><Relationship Id="rId4" Type="http://schemas.openxmlformats.org/officeDocument/2006/relationships/image" Target="../media/image15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0.gif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Microsoft_Excel_Chart1.xls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ZM\Documents\02_Ieva\07_Majas_lapa\titulam\IMG_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71600" y="6148388"/>
            <a:ext cx="7772400" cy="53181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0" lang="lv-LV" altLang="lv-LV" kern="0" dirty="0" smtClean="0"/>
              <a:t>Suntažu vidusskola 4.11.2014.</a:t>
            </a:r>
          </a:p>
          <a:p>
            <a:pPr eaLnBrk="1" hangingPunct="1">
              <a:defRPr/>
            </a:pPr>
            <a:endParaRPr kumimoji="0" lang="lv-LV" altLang="lv-LV" kern="0" dirty="0" smtClean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arte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557338"/>
            <a:ext cx="8964612" cy="530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824413" y="4111625"/>
            <a:ext cx="215900" cy="2159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0" name="AutoShape 5"/>
          <p:cNvSpPr>
            <a:spLocks noChangeArrowheads="1"/>
          </p:cNvSpPr>
          <p:nvPr/>
        </p:nvSpPr>
        <p:spPr bwMode="auto">
          <a:xfrm>
            <a:off x="3348038" y="5013325"/>
            <a:ext cx="144462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1" name="AutoShape 6"/>
          <p:cNvSpPr>
            <a:spLocks noChangeArrowheads="1"/>
          </p:cNvSpPr>
          <p:nvPr/>
        </p:nvSpPr>
        <p:spPr bwMode="auto">
          <a:xfrm>
            <a:off x="4464050" y="4327525"/>
            <a:ext cx="144463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2" name="AutoShape 10"/>
          <p:cNvSpPr>
            <a:spLocks noChangeArrowheads="1"/>
          </p:cNvSpPr>
          <p:nvPr/>
        </p:nvSpPr>
        <p:spPr bwMode="auto">
          <a:xfrm>
            <a:off x="3816350" y="4003675"/>
            <a:ext cx="179388" cy="179388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4319588" y="4256088"/>
            <a:ext cx="144462" cy="144462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4" name="AutoShape 12"/>
          <p:cNvSpPr>
            <a:spLocks noChangeArrowheads="1"/>
          </p:cNvSpPr>
          <p:nvPr/>
        </p:nvSpPr>
        <p:spPr bwMode="auto">
          <a:xfrm>
            <a:off x="4787900" y="3933825"/>
            <a:ext cx="217488" cy="2159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5" name="AutoShape 13"/>
          <p:cNvSpPr>
            <a:spLocks noChangeArrowheads="1"/>
          </p:cNvSpPr>
          <p:nvPr/>
        </p:nvSpPr>
        <p:spPr bwMode="auto">
          <a:xfrm>
            <a:off x="5113338" y="4230688"/>
            <a:ext cx="144462" cy="144462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6" name="AutoShape 14"/>
          <p:cNvSpPr>
            <a:spLocks noChangeArrowheads="1"/>
          </p:cNvSpPr>
          <p:nvPr/>
        </p:nvSpPr>
        <p:spPr bwMode="auto">
          <a:xfrm>
            <a:off x="4679950" y="4400550"/>
            <a:ext cx="144463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7" name="AutoShape 16"/>
          <p:cNvSpPr>
            <a:spLocks noChangeArrowheads="1"/>
          </p:cNvSpPr>
          <p:nvPr/>
        </p:nvSpPr>
        <p:spPr bwMode="auto">
          <a:xfrm>
            <a:off x="4960938" y="4291013"/>
            <a:ext cx="217487" cy="217487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48" name="AutoShape 17"/>
          <p:cNvSpPr>
            <a:spLocks noChangeArrowheads="1"/>
          </p:cNvSpPr>
          <p:nvPr/>
        </p:nvSpPr>
        <p:spPr bwMode="auto">
          <a:xfrm>
            <a:off x="4678363" y="4797425"/>
            <a:ext cx="144462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9230" name="Rectangle 19"/>
          <p:cNvSpPr>
            <a:spLocks noChangeArrowheads="1"/>
          </p:cNvSpPr>
          <p:nvPr/>
        </p:nvSpPr>
        <p:spPr bwMode="auto">
          <a:xfrm>
            <a:off x="323850" y="125413"/>
            <a:ext cx="88201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lv-LV" altLang="lv-LV" sz="2800" i="1" dirty="0" smtClean="0">
                <a:solidFill>
                  <a:srgbClr val="422E58"/>
                </a:solidFill>
                <a:latin typeface="+mj-lt"/>
              </a:rPr>
              <a:t>Skolā mācās izglītojamie no 15 pagastiem un pilsētām</a:t>
            </a: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5314950" y="4113213"/>
            <a:ext cx="144463" cy="144462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51" name="AutoShape 5"/>
          <p:cNvSpPr>
            <a:spLocks noChangeArrowheads="1"/>
          </p:cNvSpPr>
          <p:nvPr/>
        </p:nvSpPr>
        <p:spPr bwMode="auto">
          <a:xfrm>
            <a:off x="2771775" y="4841875"/>
            <a:ext cx="144463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52" name="AutoShape 9"/>
          <p:cNvSpPr>
            <a:spLocks noChangeArrowheads="1"/>
          </p:cNvSpPr>
          <p:nvPr/>
        </p:nvSpPr>
        <p:spPr bwMode="auto">
          <a:xfrm>
            <a:off x="4583113" y="3813175"/>
            <a:ext cx="144462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380288" y="5805488"/>
            <a:ext cx="144462" cy="144462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14354" name="AutoShape 17"/>
          <p:cNvSpPr>
            <a:spLocks noChangeArrowheads="1"/>
          </p:cNvSpPr>
          <p:nvPr/>
        </p:nvSpPr>
        <p:spPr bwMode="auto">
          <a:xfrm>
            <a:off x="7308850" y="5949950"/>
            <a:ext cx="144463" cy="144463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782637"/>
          </a:xfrm>
        </p:spPr>
        <p:txBody>
          <a:bodyPr/>
          <a:lstStyle/>
          <a:p>
            <a:r>
              <a:rPr lang="en-US" altLang="lv-LV" sz="2800" smtClean="0"/>
              <a:t>Skol</a:t>
            </a:r>
            <a:r>
              <a:rPr lang="lv-LV" altLang="lv-LV" sz="2800" smtClean="0"/>
              <a:t>ē</a:t>
            </a:r>
            <a:r>
              <a:rPr lang="en-US" altLang="lv-LV" sz="2800" smtClean="0"/>
              <a:t>nu skaits no pa</a:t>
            </a:r>
            <a:r>
              <a:rPr lang="lv-LV" altLang="lv-LV" sz="2800" smtClean="0"/>
              <a:t>gastiem un pilsētām Suntažu vidusskolā</a:t>
            </a: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84175" y="981075"/>
          <a:ext cx="8759825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r:id="rId4" imgW="8760711" imgH="5675868" progId="Excel.Chart.8">
                  <p:embed/>
                </p:oleObj>
              </mc:Choice>
              <mc:Fallback>
                <p:oleObj r:id="rId4" imgW="8760711" imgH="5675868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981075"/>
                        <a:ext cx="8759825" cy="567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438150"/>
          </a:xfrm>
        </p:spPr>
        <p:txBody>
          <a:bodyPr/>
          <a:lstStyle/>
          <a:p>
            <a:r>
              <a:rPr lang="en-US" altLang="lv-LV" sz="2800" smtClean="0"/>
              <a:t>Skol</a:t>
            </a:r>
            <a:r>
              <a:rPr lang="lv-LV" altLang="lv-LV" sz="2800" smtClean="0"/>
              <a:t>ē</a:t>
            </a:r>
            <a:r>
              <a:rPr lang="en-US" altLang="lv-LV" sz="2800" smtClean="0"/>
              <a:t>nu skaits no pa</a:t>
            </a:r>
            <a:r>
              <a:rPr lang="lv-LV" altLang="lv-LV" sz="2800" smtClean="0"/>
              <a:t>gastiem Lauberes filiālē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76288" y="1506538"/>
          <a:ext cx="8280400" cy="51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r:id="rId4" imgW="8285182" imgH="5151566" progId="Excel.Chart.8">
                  <p:embed/>
                </p:oleObj>
              </mc:Choice>
              <mc:Fallback>
                <p:oleObj r:id="rId4" imgW="8285182" imgH="5151566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506538"/>
                        <a:ext cx="8280400" cy="515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9036050" cy="1079500"/>
          </a:xfrm>
        </p:spPr>
        <p:txBody>
          <a:bodyPr/>
          <a:lstStyle/>
          <a:p>
            <a:r>
              <a:rPr lang="lv-LV" altLang="lv-LV" sz="3200" smtClean="0"/>
              <a:t>Prognoze izglītojamo skaitam tuvākajos gados </a:t>
            </a:r>
          </a:p>
        </p:txBody>
      </p:sp>
      <p:graphicFrame>
        <p:nvGraphicFramePr>
          <p:cNvPr id="174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525" y="1484313"/>
          <a:ext cx="9134475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r:id="rId4" imgW="9132599" imgH="5377138" progId="Excel.Chart.8">
                  <p:embed/>
                </p:oleObj>
              </mc:Choice>
              <mc:Fallback>
                <p:oleObj r:id="rId4" imgW="9132599" imgH="5377138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484313"/>
                        <a:ext cx="9134475" cy="537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Virsraksts 1"/>
          <p:cNvSpPr>
            <a:spLocks noGrp="1"/>
          </p:cNvSpPr>
          <p:nvPr>
            <p:ph type="title"/>
          </p:nvPr>
        </p:nvSpPr>
        <p:spPr>
          <a:xfrm>
            <a:off x="611188" y="449263"/>
            <a:ext cx="8413750" cy="487362"/>
          </a:xfrm>
        </p:spPr>
        <p:txBody>
          <a:bodyPr/>
          <a:lstStyle/>
          <a:p>
            <a:r>
              <a:rPr lang="lv-LV" altLang="lv-LV" sz="3200" smtClean="0"/>
              <a:t>Skolotāju kolektīvs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484313"/>
            <a:ext cx="8970962" cy="519588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Skolotāju izglītība</a:t>
            </a:r>
          </a:p>
        </p:txBody>
      </p:sp>
      <p:graphicFrame>
        <p:nvGraphicFramePr>
          <p:cNvPr id="19459" name="Satura vietturis 3"/>
          <p:cNvGraphicFramePr>
            <a:graphicFrameLocks noGrp="1"/>
          </p:cNvGraphicFramePr>
          <p:nvPr>
            <p:ph idx="1"/>
          </p:nvPr>
        </p:nvGraphicFramePr>
        <p:xfrm>
          <a:off x="344488" y="930275"/>
          <a:ext cx="8659812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r:id="rId4" imgW="8657070" imgH="5596613" progId="Excel.Chart.8">
                  <p:embed/>
                </p:oleObj>
              </mc:Choice>
              <mc:Fallback>
                <p:oleObj r:id="rId4" imgW="8657070" imgH="5596613" progId="Excel.Chart.8">
                  <p:embed/>
                  <p:pic>
                    <p:nvPicPr>
                      <p:cNvPr id="0" name="Satura vietturis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930275"/>
                        <a:ext cx="8659812" cy="559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Skolas skolotāju kvalitātes pakāpes</a:t>
            </a:r>
          </a:p>
        </p:txBody>
      </p:sp>
      <p:graphicFrame>
        <p:nvGraphicFramePr>
          <p:cNvPr id="20483" name="Satura vietturis 3"/>
          <p:cNvGraphicFramePr>
            <a:graphicFrameLocks noGrp="1"/>
          </p:cNvGraphicFramePr>
          <p:nvPr>
            <p:ph idx="1"/>
          </p:nvPr>
        </p:nvGraphicFramePr>
        <p:xfrm>
          <a:off x="534988" y="930275"/>
          <a:ext cx="8659812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r:id="rId4" imgW="8657070" imgH="5596613" progId="Excel.Chart.8">
                  <p:embed/>
                </p:oleObj>
              </mc:Choice>
              <mc:Fallback>
                <p:oleObj r:id="rId4" imgW="8657070" imgH="5596613" progId="Excel.Chart.8">
                  <p:embed/>
                  <p:pic>
                    <p:nvPicPr>
                      <p:cNvPr id="0" name="Satura vietturis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930275"/>
                        <a:ext cx="8659812" cy="559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Mācību darbs</a:t>
            </a:r>
          </a:p>
        </p:txBody>
      </p:sp>
      <p:pic>
        <p:nvPicPr>
          <p:cNvPr id="21507" name="Picture 2" descr="C:\Users\IZM\Documents\02_Ieva\07_Majas_lapa\titulam\IMG_3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7771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81025"/>
            <a:ext cx="8686800" cy="482600"/>
          </a:xfrm>
        </p:spPr>
        <p:txBody>
          <a:bodyPr/>
          <a:lstStyle/>
          <a:p>
            <a:pPr eaLnBrk="1" hangingPunct="1"/>
            <a:r>
              <a:rPr lang="lv-LV" altLang="lv-LV" sz="3200" smtClean="0"/>
              <a:t>Skola īsteno 5 mācību programmas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567737" cy="4926012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lv-LV" altLang="lv-LV" sz="2800" smtClean="0"/>
              <a:t>vispārējās pirmsskolas izglītības programma</a:t>
            </a:r>
          </a:p>
          <a:p>
            <a:pPr eaLnBrk="1" hangingPunct="1">
              <a:spcBef>
                <a:spcPts val="2400"/>
              </a:spcBef>
            </a:pPr>
            <a:r>
              <a:rPr lang="lv-LV" altLang="lv-LV" sz="2800" smtClean="0"/>
              <a:t>speciālā pirmsskolas izglītības programma izglītojamiem ar jauktiem attīstības traucējumiem</a:t>
            </a:r>
          </a:p>
          <a:p>
            <a:pPr eaLnBrk="1" hangingPunct="1">
              <a:spcBef>
                <a:spcPts val="2400"/>
              </a:spcBef>
            </a:pPr>
            <a:r>
              <a:rPr lang="lv-LV" altLang="lv-LV" sz="2800" smtClean="0"/>
              <a:t>pamatizglītības programma </a:t>
            </a:r>
          </a:p>
          <a:p>
            <a:pPr eaLnBrk="1" hangingPunct="1">
              <a:spcBef>
                <a:spcPts val="2400"/>
              </a:spcBef>
            </a:pPr>
            <a:r>
              <a:rPr lang="lv-LV" altLang="lv-LV" sz="2800" smtClean="0"/>
              <a:t>speciālā pamatizglītības programma izglītojamiem ar mācīšanās traucējumiem</a:t>
            </a:r>
          </a:p>
          <a:p>
            <a:pPr eaLnBrk="1" hangingPunct="1">
              <a:spcBef>
                <a:spcPts val="2400"/>
              </a:spcBef>
            </a:pPr>
            <a:r>
              <a:rPr lang="lv-LV" altLang="lv-LV" sz="2800" smtClean="0"/>
              <a:t>vispārējās vidējās izglītības vispārizglītojošā virziena izglītības programma </a:t>
            </a:r>
          </a:p>
          <a:p>
            <a:pPr eaLnBrk="1" hangingPunct="1"/>
            <a:endParaRPr lang="lv-LV" altLang="lv-LV" sz="2800" smtClean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76250"/>
            <a:ext cx="8064500" cy="536575"/>
          </a:xfrm>
        </p:spPr>
        <p:txBody>
          <a:bodyPr/>
          <a:lstStyle/>
          <a:p>
            <a:pPr eaLnBrk="1" hangingPunct="1"/>
            <a:r>
              <a:rPr lang="lv-LV" altLang="lv-LV" smtClean="0"/>
              <a:t>matemātika vidusskolā</a:t>
            </a:r>
          </a:p>
        </p:txBody>
      </p:sp>
      <p:pic>
        <p:nvPicPr>
          <p:cNvPr id="23555" name="Picture 4" descr="IMG_75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91440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3" name="Picture 11" descr="IMG_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4" b="19511"/>
          <a:stretch>
            <a:fillRect/>
          </a:stretch>
        </p:blipFill>
        <p:spPr bwMode="auto">
          <a:xfrm>
            <a:off x="1457325" y="1268413"/>
            <a:ext cx="76866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IMG_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/>
          <a:stretch>
            <a:fillRect/>
          </a:stretch>
        </p:blipFill>
        <p:spPr bwMode="auto">
          <a:xfrm>
            <a:off x="0" y="1268413"/>
            <a:ext cx="66960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225" y="1916113"/>
            <a:ext cx="9518650" cy="5184775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Clr>
                <a:srgbClr val="D2E68A"/>
              </a:buClr>
              <a:buFontTx/>
              <a:buNone/>
              <a:defRPr/>
            </a:pP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Skola ir Ogres novada izglītības iestāde</a:t>
            </a:r>
          </a:p>
          <a:p>
            <a:pPr marL="0" indent="0" eaLnBrk="1" hangingPunct="1">
              <a:spcBef>
                <a:spcPct val="50000"/>
              </a:spcBef>
              <a:buClr>
                <a:srgbClr val="D2E68A"/>
              </a:buClr>
              <a:buFontTx/>
              <a:buNone/>
              <a:defRPr/>
            </a:pP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Skola atrodas Suntažu muižas kungu mājā un 1984. gadā uzceltajā piebūvē</a:t>
            </a:r>
          </a:p>
          <a:p>
            <a:pPr marL="0" indent="0" eaLnBrk="1" hangingPunct="1">
              <a:spcBef>
                <a:spcPct val="50000"/>
              </a:spcBef>
              <a:buClr>
                <a:srgbClr val="D2E68A"/>
              </a:buClr>
              <a:buFontTx/>
              <a:buNone/>
              <a:defRPr/>
            </a:pPr>
            <a:r>
              <a:rPr lang="lv-LV" b="1" dirty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 2014. gada 1. janvāri pievienota </a:t>
            </a: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teritoriālā </a:t>
            </a:r>
            <a:r>
              <a:rPr lang="lv-LV" b="1" dirty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struktūrvienība </a:t>
            </a: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Lauberes </a:t>
            </a:r>
            <a:r>
              <a:rPr lang="lv-LV" b="1" dirty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filiāle</a:t>
            </a:r>
          </a:p>
          <a:p>
            <a:pPr marL="0" indent="0" eaLnBrk="1" hangingPunct="1">
              <a:spcBef>
                <a:spcPct val="50000"/>
              </a:spcBef>
              <a:buClr>
                <a:srgbClr val="D2E68A"/>
              </a:buClr>
              <a:buFontTx/>
              <a:buNone/>
              <a:defRPr/>
            </a:pP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Skolā mācās 334 bērni, strādā 42 pedagogi</a:t>
            </a:r>
          </a:p>
          <a:p>
            <a:pPr marL="0" indent="0" eaLnBrk="1" hangingPunct="1">
              <a:spcBef>
                <a:spcPct val="50000"/>
              </a:spcBef>
              <a:buClr>
                <a:srgbClr val="D2E68A"/>
              </a:buClr>
              <a:buFontTx/>
              <a:buNone/>
              <a:defRPr/>
            </a:pPr>
            <a:r>
              <a:rPr lang="lv-LV" b="1" dirty="0" smtClean="0">
                <a:solidFill>
                  <a:srgbClr val="B1D9A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Pēc centralizēto eksāmenu rezultātiem – 81. vieta Latvijas skolu reitingā</a:t>
            </a:r>
          </a:p>
          <a:p>
            <a:pPr eaLnBrk="1" hangingPunct="1">
              <a:spcBef>
                <a:spcPct val="50000"/>
              </a:spcBef>
              <a:buClr>
                <a:srgbClr val="D2E68A"/>
              </a:buClr>
              <a:defRPr/>
            </a:pPr>
            <a:endParaRPr lang="lv-LV" b="1" dirty="0" smtClean="0">
              <a:solidFill>
                <a:srgbClr val="B1D9A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9" name="Virsraksts 1"/>
          <p:cNvSpPr>
            <a:spLocks noGrp="1"/>
          </p:cNvSpPr>
          <p:nvPr>
            <p:ph type="title"/>
          </p:nvPr>
        </p:nvSpPr>
        <p:spPr>
          <a:xfrm>
            <a:off x="395288" y="122238"/>
            <a:ext cx="8748712" cy="785812"/>
          </a:xfrm>
        </p:spPr>
        <p:txBody>
          <a:bodyPr/>
          <a:lstStyle/>
          <a:p>
            <a:r>
              <a:rPr lang="lv-LV" altLang="lv-LV" smtClean="0"/>
              <a:t>Ogres novada Suntažu vidusskola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4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4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4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4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4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4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4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531812"/>
          </a:xfrm>
        </p:spPr>
        <p:txBody>
          <a:bodyPr/>
          <a:lstStyle/>
          <a:p>
            <a:pPr eaLnBrk="1" hangingPunct="1"/>
            <a:r>
              <a:rPr lang="lv-LV" altLang="lv-LV" smtClean="0"/>
              <a:t>matemātika pamatskolā</a:t>
            </a:r>
          </a:p>
        </p:txBody>
      </p:sp>
      <p:pic>
        <p:nvPicPr>
          <p:cNvPr id="24579" name="Picture 3" descr="IMG_7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175"/>
            <a:ext cx="9145588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76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2852738"/>
            <a:ext cx="37401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IMG_7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5435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IMG_76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084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211638" cy="536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/>
          <a:p>
            <a:pPr eaLnBrk="1" hangingPunct="1"/>
            <a:r>
              <a:rPr lang="lv-LV" altLang="lv-LV" smtClean="0"/>
              <a:t>Fizika vidusskolā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76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telesk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71713"/>
            <a:ext cx="63722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observator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1041400"/>
            <a:ext cx="2813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98475"/>
            <a:ext cx="8413750" cy="438150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Sadarbība ar Star Space observatoriju “Kaltiņos”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IMG_49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67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84150"/>
            <a:ext cx="5148263" cy="601663"/>
          </a:xfrm>
        </p:spPr>
        <p:txBody>
          <a:bodyPr/>
          <a:lstStyle/>
          <a:p>
            <a:pPr eaLnBrk="1" hangingPunct="1"/>
            <a:r>
              <a:rPr lang="lv-LV" altLang="lv-LV" smtClean="0">
                <a:solidFill>
                  <a:schemeClr val="bg1"/>
                </a:solidFill>
              </a:rPr>
              <a:t>Informātika pamatskolā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Kombinēto darbu skate mājturībā</a:t>
            </a:r>
          </a:p>
        </p:txBody>
      </p:sp>
      <p:pic>
        <p:nvPicPr>
          <p:cNvPr id="29699" name="Picture 2" descr="C:\Users\IZM\Documents\02_Ieva\07_Majas_lapa\Galerijam\2013_2014_mg_2sem\69_9kl_meit_terpu_skate_10_03\IMG_4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25193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C:\Users\IZM\Documents\02_Ieva\07_Majas_lapa\Galerijam\2013_2014_mg_2sem\69_9kl_meit_terpu_skate_10_03\IMG_4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5209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C:\Users\IZM\Documents\02_Ieva\07_Majas_lapa\Galerijam\2013_2014_mg_2sem\69_9kl_meit_terpu_skate_10_03\IMG_4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4508500"/>
            <a:ext cx="292576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C:\Users\IZM\Documents\02_Ieva\07_Majas_lapa\Galerijam\2013_2014_mg_2sem\69_9kl_meit_terpu_skate_10_03\IMG_48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428750"/>
            <a:ext cx="29352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Āra nodarbības</a:t>
            </a:r>
          </a:p>
        </p:txBody>
      </p:sp>
      <p:pic>
        <p:nvPicPr>
          <p:cNvPr id="3" name="Satura vietturis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013" y="1516063"/>
            <a:ext cx="3697287" cy="4930775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4" name="Satura vietturis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76825" y="1535113"/>
            <a:ext cx="3698875" cy="4932362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33375"/>
            <a:ext cx="8315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Virsraksts 2"/>
          <p:cNvSpPr>
            <a:spLocks noGrp="1"/>
          </p:cNvSpPr>
          <p:nvPr>
            <p:ph type="title"/>
          </p:nvPr>
        </p:nvSpPr>
        <p:spPr>
          <a:xfrm>
            <a:off x="457200" y="398463"/>
            <a:ext cx="8578850" cy="438150"/>
          </a:xfrm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lv-LV" altLang="lv-LV" sz="2800" smtClean="0"/>
              <a:t>Datorgrafikas pulciņš no 2006. gada 3. un 4. klasēs</a:t>
            </a:r>
          </a:p>
        </p:txBody>
      </p:sp>
      <p:sp>
        <p:nvSpPr>
          <p:cNvPr id="32771" name="Satura vietturis 3"/>
          <p:cNvSpPr>
            <a:spLocks noGrp="1"/>
          </p:cNvSpPr>
          <p:nvPr>
            <p:ph idx="1"/>
          </p:nvPr>
        </p:nvSpPr>
        <p:spPr>
          <a:xfrm>
            <a:off x="530225" y="1484313"/>
            <a:ext cx="5697538" cy="906462"/>
          </a:xfrm>
        </p:spPr>
        <p:txBody>
          <a:bodyPr/>
          <a:lstStyle/>
          <a:p>
            <a:r>
              <a:rPr lang="lv-LV" altLang="lv-LV" sz="2000" smtClean="0"/>
              <a:t>atšķirīga programma, dažāda programmatūra</a:t>
            </a:r>
          </a:p>
          <a:p>
            <a:r>
              <a:rPr lang="lv-LV" altLang="lv-LV" sz="2000" smtClean="0"/>
              <a:t>ieražu svētki, kristīgās vērtības, svinamdienas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541588"/>
            <a:ext cx="5976938" cy="3983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4" descr="C:\Users\IZM\Documents\02_Ieva\00_Informatika_2_4\3_klase_st_plani_darbi\2013_14\3_kl_skolotaji_2013\roze 3kla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r="32227"/>
          <a:stretch>
            <a:fillRect/>
          </a:stretch>
        </p:blipFill>
        <p:spPr bwMode="auto">
          <a:xfrm>
            <a:off x="539750" y="2541588"/>
            <a:ext cx="2052638" cy="39465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2" descr="C:\Users\IZM\Documents\02_Ieva\00_Informatika_2_4\3_klase_st_plani_darbi\2013_14\3kl_multfilmas\martin dienaIris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60463"/>
            <a:ext cx="13096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 descr="C:\Users\IZM\Documents\02_Ieva\00_Informatika_2_4\3_klase_st_plani_darbi\2013_14\3kl_multfilmas\Helovīni Gustavs Sūn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81100"/>
            <a:ext cx="12858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Virsraksts 1"/>
          <p:cNvSpPr>
            <a:spLocks noGrp="1"/>
          </p:cNvSpPr>
          <p:nvPr>
            <p:ph type="title"/>
          </p:nvPr>
        </p:nvSpPr>
        <p:spPr>
          <a:xfrm>
            <a:off x="131763" y="414338"/>
            <a:ext cx="8597900" cy="782637"/>
          </a:xfrm>
        </p:spPr>
        <p:txBody>
          <a:bodyPr/>
          <a:lstStyle/>
          <a:p>
            <a:r>
              <a:rPr lang="lv-LV" altLang="lv-LV" sz="2800" smtClean="0"/>
              <a:t>Programmēšanas pulciņš no2012. gada </a:t>
            </a:r>
            <a:br>
              <a:rPr lang="lv-LV" altLang="lv-LV" sz="2800" smtClean="0"/>
            </a:br>
            <a:r>
              <a:rPr lang="lv-LV" altLang="lv-LV" sz="2800" smtClean="0"/>
              <a:t>Start (IT) pilotskola no 2013. gada</a:t>
            </a:r>
          </a:p>
        </p:txBody>
      </p:sp>
      <p:grpSp>
        <p:nvGrpSpPr>
          <p:cNvPr id="33795" name="Group 4"/>
          <p:cNvGrpSpPr>
            <a:grpSpLocks/>
          </p:cNvGrpSpPr>
          <p:nvPr/>
        </p:nvGrpSpPr>
        <p:grpSpPr bwMode="auto">
          <a:xfrm flipH="1">
            <a:off x="6443663" y="341313"/>
            <a:ext cx="3429000" cy="3657600"/>
            <a:chOff x="0" y="1488"/>
            <a:chExt cx="2160" cy="2304"/>
          </a:xfrm>
        </p:grpSpPr>
        <p:sp>
          <p:nvSpPr>
            <p:cNvPr id="33797" name="Oval 5"/>
            <p:cNvSpPr>
              <a:spLocks noChangeArrowheads="1"/>
            </p:cNvSpPr>
            <p:nvPr/>
          </p:nvSpPr>
          <p:spPr bwMode="auto">
            <a:xfrm>
              <a:off x="576" y="2208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lv-LV" altLang="lv-LV" sz="2400">
                <a:solidFill>
                  <a:srgbClr val="000000"/>
                </a:solidFill>
              </a:endParaRPr>
            </a:p>
          </p:txBody>
        </p:sp>
        <p:sp>
          <p:nvSpPr>
            <p:cNvPr id="33798" name="Freeform 6"/>
            <p:cNvSpPr>
              <a:spLocks noChangeArrowheads="1"/>
            </p:cNvSpPr>
            <p:nvPr/>
          </p:nvSpPr>
          <p:spPr bwMode="auto">
            <a:xfrm>
              <a:off x="624" y="1488"/>
              <a:ext cx="96" cy="576"/>
            </a:xfrm>
            <a:custGeom>
              <a:avLst/>
              <a:gdLst>
                <a:gd name="T0" fmla="*/ 0 w 1000"/>
                <a:gd name="T1" fmla="*/ 4 h 1000"/>
                <a:gd name="T2" fmla="*/ 0 w 1000"/>
                <a:gd name="T3" fmla="*/ 4 h 1000"/>
                <a:gd name="T4" fmla="*/ 0 w 1000"/>
                <a:gd name="T5" fmla="*/ 0 h 1000"/>
                <a:gd name="T6" fmla="*/ 0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33799" name="Oval 7"/>
            <p:cNvSpPr>
              <a:spLocks noChangeArrowheads="1"/>
            </p:cNvSpPr>
            <p:nvPr/>
          </p:nvSpPr>
          <p:spPr bwMode="auto">
            <a:xfrm flipH="1">
              <a:off x="0" y="1584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lv-LV" altLang="lv-LV" sz="2400">
                <a:solidFill>
                  <a:srgbClr val="000000"/>
                </a:solidFill>
              </a:endParaRPr>
            </a:p>
          </p:txBody>
        </p:sp>
      </p:grpSp>
      <p:pic>
        <p:nvPicPr>
          <p:cNvPr id="33796" name="Picture 2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341438"/>
            <a:ext cx="8178800" cy="544512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8135937" cy="536575"/>
          </a:xfrm>
        </p:spPr>
        <p:txBody>
          <a:bodyPr/>
          <a:lstStyle/>
          <a:p>
            <a:r>
              <a:rPr lang="lv-LV" altLang="lv-LV" smtClean="0"/>
              <a:t>No pils vēstures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2875"/>
            <a:ext cx="8964612" cy="2116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lv-LV" altLang="lv-LV" sz="2400" smtClean="0"/>
              <a:t>1223. gadā bīskaps Alberts lika celt pili Mazās Juglas ielokā;</a:t>
            </a:r>
          </a:p>
          <a:p>
            <a:pPr>
              <a:lnSpc>
                <a:spcPct val="90000"/>
              </a:lnSpc>
            </a:pPr>
            <a:r>
              <a:rPr lang="lv-LV" altLang="lv-LV" sz="2400" smtClean="0"/>
              <a:t>pili nosauca Sunzel, tā piederēja Rīgas virsbīskapijai;</a:t>
            </a:r>
          </a:p>
          <a:p>
            <a:pPr>
              <a:lnSpc>
                <a:spcPct val="90000"/>
              </a:lnSpc>
            </a:pPr>
            <a:r>
              <a:rPr lang="lv-LV" altLang="lv-LV" sz="2400" smtClean="0"/>
              <a:t>1522. gadā tā pārgāja Meku dzimtas īpašumā;</a:t>
            </a:r>
          </a:p>
          <a:p>
            <a:pPr>
              <a:lnSpc>
                <a:spcPct val="90000"/>
              </a:lnSpc>
            </a:pPr>
            <a:r>
              <a:rPr lang="lv-LV" altLang="lv-LV" sz="2400" smtClean="0"/>
              <a:t>No 1816.gada Suntažu pils saistīta ar fon Hanenfeldu dzimtu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6308725"/>
            <a:ext cx="8496300" cy="361950"/>
          </a:xfrm>
        </p:spPr>
        <p:txBody>
          <a:bodyPr/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lv-LV" altLang="lv-LV" sz="2000" smtClean="0"/>
              <a:t>Pirmais zināmais pils attēls: autors  J. K. Broce, 1796. gads</a:t>
            </a:r>
          </a:p>
        </p:txBody>
      </p:sp>
      <p:pic>
        <p:nvPicPr>
          <p:cNvPr id="7173" name="Picture 7" descr="broce su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8064500" cy="31416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Virsraksts 1"/>
          <p:cNvSpPr>
            <a:spLocks noGrp="1"/>
          </p:cNvSpPr>
          <p:nvPr>
            <p:ph type="title"/>
          </p:nvPr>
        </p:nvSpPr>
        <p:spPr>
          <a:xfrm>
            <a:off x="611188" y="396875"/>
            <a:ext cx="8413750" cy="782638"/>
          </a:xfrm>
        </p:spPr>
        <p:txBody>
          <a:bodyPr/>
          <a:lstStyle/>
          <a:p>
            <a:r>
              <a:rPr lang="lv-LV" altLang="lv-LV" sz="2800" smtClean="0"/>
              <a:t>Skolēnu sasniegumi valsts mācību priekšmetu olimpiādēs un zinātniski – pētnieciskajos darbos</a:t>
            </a:r>
          </a:p>
        </p:txBody>
      </p:sp>
      <p:graphicFrame>
        <p:nvGraphicFramePr>
          <p:cNvPr id="34819" name="Satura vietturis 3"/>
          <p:cNvGraphicFramePr>
            <a:graphicFrameLocks noGrp="1"/>
          </p:cNvGraphicFramePr>
          <p:nvPr>
            <p:ph idx="1"/>
          </p:nvPr>
        </p:nvGraphicFramePr>
        <p:xfrm>
          <a:off x="417513" y="1506538"/>
          <a:ext cx="8659812" cy="477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r:id="rId4" imgW="8663167" imgH="4773582" progId="Excel.Chart.8">
                  <p:embed/>
                </p:oleObj>
              </mc:Choice>
              <mc:Fallback>
                <p:oleObj r:id="rId4" imgW="8663167" imgH="4773582" progId="Excel.Chart.8">
                  <p:embed/>
                  <p:pic>
                    <p:nvPicPr>
                      <p:cNvPr id="0" name="Satura vietturis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506538"/>
                        <a:ext cx="8659812" cy="477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Virsraksts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413750" cy="782638"/>
          </a:xfrm>
        </p:spPr>
        <p:txBody>
          <a:bodyPr/>
          <a:lstStyle/>
          <a:p>
            <a:r>
              <a:rPr lang="lv-LV" altLang="lv-LV" sz="2800" smtClean="0"/>
              <a:t>Skolēnu sasniegumi starpnovadu mācību priekšmetu olimpiādēs</a:t>
            </a:r>
          </a:p>
        </p:txBody>
      </p:sp>
      <p:graphicFrame>
        <p:nvGraphicFramePr>
          <p:cNvPr id="35843" name="Satura vietturis 3"/>
          <p:cNvGraphicFramePr>
            <a:graphicFrameLocks noGrp="1"/>
          </p:cNvGraphicFramePr>
          <p:nvPr>
            <p:ph idx="1"/>
          </p:nvPr>
        </p:nvGraphicFramePr>
        <p:xfrm>
          <a:off x="344488" y="930275"/>
          <a:ext cx="8659812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r:id="rId4" imgW="8657070" imgH="5596613" progId="Excel.Chart.8">
                  <p:embed/>
                </p:oleObj>
              </mc:Choice>
              <mc:Fallback>
                <p:oleObj r:id="rId4" imgW="8657070" imgH="5596613" progId="Excel.Chart.8">
                  <p:embed/>
                  <p:pic>
                    <p:nvPicPr>
                      <p:cNvPr id="0" name="Satura vietturis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930275"/>
                        <a:ext cx="8659812" cy="559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ZM\Documents\02_Ieva\07_Majas_lapa\Galerijam\13_pienemsana_pie_direkt\IMG_05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1653" b="-1653"/>
          <a:stretch>
            <a:fillRect/>
          </a:stretch>
        </p:blipFill>
        <p:spPr bwMode="auto">
          <a:xfrm>
            <a:off x="0" y="333375"/>
            <a:ext cx="918845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81062"/>
          </a:xfrm>
        </p:spPr>
        <p:txBody>
          <a:bodyPr/>
          <a:lstStyle/>
          <a:p>
            <a:pPr algn="ctr" eaLnBrk="1" hangingPunct="1"/>
            <a:r>
              <a:rPr lang="lv-LV" altLang="lv-LV" sz="3200" smtClean="0"/>
              <a:t>No 2009. gada skola realizē jaunu programmu vidusskolā, tās ietvaros piedāvā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5788" y="1628775"/>
            <a:ext cx="8558212" cy="2109788"/>
          </a:xfrm>
        </p:spPr>
        <p:txBody>
          <a:bodyPr/>
          <a:lstStyle/>
          <a:p>
            <a:pPr eaLnBrk="1" hangingPunct="1"/>
            <a:r>
              <a:rPr lang="lv-LV" altLang="lv-LV" sz="3000" smtClean="0"/>
              <a:t>Tehniskās grafikas priekšmetu</a:t>
            </a:r>
          </a:p>
          <a:p>
            <a:pPr eaLnBrk="1" hangingPunct="1"/>
            <a:r>
              <a:rPr lang="lv-LV" altLang="lv-LV" sz="3000" smtClean="0"/>
              <a:t>Programmēšanas pamatu apguvi</a:t>
            </a:r>
          </a:p>
          <a:p>
            <a:pPr eaLnBrk="1" hangingPunct="1"/>
            <a:r>
              <a:rPr lang="lv-LV" altLang="lv-LV" sz="3000" smtClean="0"/>
              <a:t>Pētniecisko darbu un referātu rakstīšanas prasmju apguvi</a:t>
            </a:r>
          </a:p>
        </p:txBody>
      </p:sp>
      <p:graphicFrame>
        <p:nvGraphicFramePr>
          <p:cNvPr id="32854" name="Group 86"/>
          <p:cNvGraphicFramePr>
            <a:graphicFrameLocks noGrp="1"/>
          </p:cNvGraphicFramePr>
          <p:nvPr>
            <p:ph idx="1"/>
          </p:nvPr>
        </p:nvGraphicFramePr>
        <p:xfrm>
          <a:off x="611188" y="3933825"/>
          <a:ext cx="8483600" cy="2598738"/>
        </p:xfrm>
        <a:graphic>
          <a:graphicData uri="http://schemas.openxmlformats.org/drawingml/2006/table">
            <a:tbl>
              <a:tblPr/>
              <a:tblGrid>
                <a:gridCol w="4926012"/>
                <a:gridCol w="889000"/>
                <a:gridCol w="890588"/>
                <a:gridCol w="889000"/>
                <a:gridCol w="889000"/>
              </a:tblGrid>
              <a:tr h="518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9" marB="456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 klase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 klase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 klase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KOPĀ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Kopā obligātie priekšmeti</a:t>
                      </a:r>
                    </a:p>
                  </a:txBody>
                  <a:tcPr marT="45659" marB="456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Mācību slodze (stundas/ned.)</a:t>
                      </a:r>
                    </a:p>
                  </a:txBody>
                  <a:tcPr marT="45659" marB="456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Zinātniski – pētnieciskais darbs</a:t>
                      </a:r>
                    </a:p>
                  </a:txBody>
                  <a:tcPr marT="45659" marB="456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Mākslinieciski izglītojošais kurss</a:t>
                      </a:r>
                    </a:p>
                  </a:txBody>
                  <a:tcPr marT="45659" marB="456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36000" marR="36000" marT="46736" marB="46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736" marB="467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Virsraksts 1"/>
          <p:cNvSpPr>
            <a:spLocks noGrp="1"/>
          </p:cNvSpPr>
          <p:nvPr>
            <p:ph type="title"/>
          </p:nvPr>
        </p:nvSpPr>
        <p:spPr>
          <a:xfrm>
            <a:off x="420688" y="485775"/>
            <a:ext cx="8615362" cy="782638"/>
          </a:xfrm>
        </p:spPr>
        <p:txBody>
          <a:bodyPr/>
          <a:lstStyle/>
          <a:p>
            <a:r>
              <a:rPr lang="lv-LV" altLang="lv-LV" sz="2800" b="1" smtClean="0"/>
              <a:t>Tehniskā grafika </a:t>
            </a:r>
            <a:r>
              <a:rPr lang="lv-LV" altLang="lv-LV" sz="2000" smtClean="0"/>
              <a:t>35 stundas 11. un 12. klasēs</a:t>
            </a:r>
            <a:r>
              <a:rPr lang="lv-LV" altLang="lv-LV" sz="2800" smtClean="0"/>
              <a:t/>
            </a:r>
            <a:br>
              <a:rPr lang="lv-LV" altLang="lv-LV" sz="2800" smtClean="0"/>
            </a:br>
            <a:endParaRPr lang="lv-LV" altLang="lv-LV" sz="2800" smtClean="0"/>
          </a:p>
        </p:txBody>
      </p:sp>
      <p:pic>
        <p:nvPicPr>
          <p:cNvPr id="38915" name="Picture 5" descr="C:\Users\IZM\Documents\02_Ieva\00_Informatika_2_4\dat_graf_pulcini_foto\17_10_kl_rasee_15\IMG_8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 b="7401"/>
          <a:stretch>
            <a:fillRect/>
          </a:stretch>
        </p:blipFill>
        <p:spPr bwMode="auto">
          <a:xfrm>
            <a:off x="827088" y="1484313"/>
            <a:ext cx="8208962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 flipV="1">
            <a:off x="639763" y="1052513"/>
            <a:ext cx="7391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438150"/>
          </a:xfrm>
        </p:spPr>
        <p:txBody>
          <a:bodyPr/>
          <a:lstStyle/>
          <a:p>
            <a:r>
              <a:rPr lang="lv-LV" altLang="lv-LV" sz="2800" b="1" smtClean="0"/>
              <a:t>Programmēšanas pamati </a:t>
            </a:r>
            <a:r>
              <a:rPr lang="lv-LV" altLang="lv-LV" sz="2400" smtClean="0"/>
              <a:t>11. un 12. klasē</a:t>
            </a:r>
            <a:r>
              <a:rPr lang="lv-LV" altLang="lv-LV" sz="2800" smtClean="0"/>
              <a:t> </a:t>
            </a:r>
          </a:p>
        </p:txBody>
      </p:sp>
      <p:pic>
        <p:nvPicPr>
          <p:cNvPr id="39939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062538"/>
            <a:ext cx="14986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5064125"/>
            <a:ext cx="148431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5062538"/>
            <a:ext cx="16462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50925"/>
            <a:ext cx="6840537" cy="384016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39943" name="Group 4"/>
          <p:cNvGrpSpPr>
            <a:grpSpLocks/>
          </p:cNvGrpSpPr>
          <p:nvPr/>
        </p:nvGrpSpPr>
        <p:grpSpPr bwMode="auto">
          <a:xfrm flipH="1">
            <a:off x="6080125" y="1019175"/>
            <a:ext cx="3429000" cy="3657600"/>
            <a:chOff x="0" y="1488"/>
            <a:chExt cx="2160" cy="2304"/>
          </a:xfrm>
        </p:grpSpPr>
        <p:sp>
          <p:nvSpPr>
            <p:cNvPr id="39944" name="Oval 5"/>
            <p:cNvSpPr>
              <a:spLocks noChangeArrowheads="1"/>
            </p:cNvSpPr>
            <p:nvPr/>
          </p:nvSpPr>
          <p:spPr bwMode="auto">
            <a:xfrm>
              <a:off x="576" y="2208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lv-LV" altLang="lv-LV" sz="2400">
                <a:solidFill>
                  <a:srgbClr val="000000"/>
                </a:solidFill>
              </a:endParaRPr>
            </a:p>
          </p:txBody>
        </p:sp>
        <p:sp>
          <p:nvSpPr>
            <p:cNvPr id="39945" name="Freeform 6"/>
            <p:cNvSpPr>
              <a:spLocks noChangeArrowheads="1"/>
            </p:cNvSpPr>
            <p:nvPr/>
          </p:nvSpPr>
          <p:spPr bwMode="auto">
            <a:xfrm>
              <a:off x="624" y="1488"/>
              <a:ext cx="96" cy="576"/>
            </a:xfrm>
            <a:custGeom>
              <a:avLst/>
              <a:gdLst>
                <a:gd name="T0" fmla="*/ 0 w 1000"/>
                <a:gd name="T1" fmla="*/ 4 h 1000"/>
                <a:gd name="T2" fmla="*/ 0 w 1000"/>
                <a:gd name="T3" fmla="*/ 4 h 1000"/>
                <a:gd name="T4" fmla="*/ 0 w 1000"/>
                <a:gd name="T5" fmla="*/ 0 h 1000"/>
                <a:gd name="T6" fmla="*/ 0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39946" name="Oval 7"/>
            <p:cNvSpPr>
              <a:spLocks noChangeArrowheads="1"/>
            </p:cNvSpPr>
            <p:nvPr/>
          </p:nvSpPr>
          <p:spPr bwMode="auto">
            <a:xfrm flipH="1">
              <a:off x="0" y="1584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lv-LV" altLang="lv-LV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:\Users\IZM\Documents\02_Ieva\07_Majas_lapa\Galerijam\2013_2014_mg_2sem\58_proj_aizstav_07_02\IMG_2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8217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-1588" y="304800"/>
            <a:ext cx="9144001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lv-LV" altLang="lv-LV" sz="2800" i="1" dirty="0" smtClean="0">
                <a:solidFill>
                  <a:schemeClr val="accent3">
                    <a:lumMod val="10000"/>
                  </a:schemeClr>
                </a:solidFill>
              </a:rPr>
              <a:t>Pētniecisko darbu prezentācijas klasēs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Darbu lasījumi skolā</a:t>
            </a:r>
          </a:p>
        </p:txBody>
      </p:sp>
      <p:pic>
        <p:nvPicPr>
          <p:cNvPr id="67586" name="Picture 2" descr="C:\Users\IZM\Documents\02_Ieva\07_Majas_lapa\Galerijam\2013_2014_mg_2sem\59_projektu_aizst_11_02\IMG_26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2489200"/>
            <a:ext cx="3171825" cy="1935163"/>
          </a:xfrm>
          <a:prstGeom prst="rect">
            <a:avLst/>
          </a:prstGeom>
          <a:noFill/>
          <a:ln w="19050">
            <a:solidFill>
              <a:schemeClr val="accent4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IZM\Documents\02_Ieva\07_Majas_lapa\Galerijam\2013_2014_mg_2sem\59_projektu_aizst_11_02\IMG_2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125538"/>
            <a:ext cx="4351338" cy="2652712"/>
          </a:xfrm>
          <a:prstGeom prst="rect">
            <a:avLst/>
          </a:prstGeom>
          <a:noFill/>
          <a:ln w="19050">
            <a:solidFill>
              <a:schemeClr val="accent4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IZM\Documents\02_Ieva\07_Majas_lapa\Galerijam\2013_2014_mg_2sem\59_projektu_aizst_11_02\IMG_2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4565650"/>
            <a:ext cx="3182938" cy="1941513"/>
          </a:xfrm>
          <a:prstGeom prst="rect">
            <a:avLst/>
          </a:prstGeom>
          <a:noFill/>
          <a:ln w="19050">
            <a:solidFill>
              <a:schemeClr val="accent4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IZM\Documents\02_Ieva\07_Majas_lapa\Galerijam\2013_2014_mg_2sem\59_projektu_aizst_11_02\IMG_27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887788"/>
            <a:ext cx="4351338" cy="2652712"/>
          </a:xfrm>
          <a:prstGeom prst="rect">
            <a:avLst/>
          </a:prstGeom>
          <a:noFill/>
          <a:ln w="19050">
            <a:solidFill>
              <a:schemeClr val="accent4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C:\Users\IZM\Documents\02_Ieva\07_Majas_lapa\Galerijam\2013_2014_mg_2sem\59_projektu_aizst_11_02\IMG_27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0" y="404813"/>
            <a:ext cx="3187700" cy="1944687"/>
          </a:xfrm>
          <a:prstGeom prst="rect">
            <a:avLst/>
          </a:prstGeom>
          <a:noFill/>
          <a:ln w="19050">
            <a:solidFill>
              <a:schemeClr val="accent4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Virsraksts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Ogres novada pētniecisko darbu skatē</a:t>
            </a:r>
          </a:p>
        </p:txBody>
      </p:sp>
      <p:pic>
        <p:nvPicPr>
          <p:cNvPr id="43011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/>
          <a:stretch>
            <a:fillRect/>
          </a:stretch>
        </p:blipFill>
        <p:spPr bwMode="auto">
          <a:xfrm>
            <a:off x="2339975" y="1412875"/>
            <a:ext cx="67262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98475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Zinātniski  pētnieciskie darbi – panākumi valstī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341438"/>
            <a:ext cx="8558212" cy="1439862"/>
          </a:xfrm>
        </p:spPr>
        <p:txBody>
          <a:bodyPr/>
          <a:lstStyle/>
          <a:p>
            <a:pPr>
              <a:buFontTx/>
              <a:buNone/>
            </a:pPr>
            <a:r>
              <a:rPr lang="lv-LV" altLang="lv-LV" sz="2800" smtClean="0"/>
              <a:t>	</a:t>
            </a:r>
            <a:r>
              <a:rPr lang="lv-LV" altLang="lv-LV" sz="2800" b="1" smtClean="0"/>
              <a:t>Lāsma Puriņa </a:t>
            </a:r>
            <a:r>
              <a:rPr lang="lv-LV" altLang="lv-LV" sz="2800" smtClean="0"/>
              <a:t>un </a:t>
            </a:r>
            <a:r>
              <a:rPr lang="lv-LV" altLang="lv-LV" sz="2800" b="1" smtClean="0"/>
              <a:t>Andis Ozoliņš </a:t>
            </a:r>
            <a:r>
              <a:rPr lang="lv-LV" altLang="lv-LV" sz="2800" smtClean="0"/>
              <a:t>– 1. vieta valstī 2013.g. un uzaicinājums piedalīties starptautiskos ZPD lasījumos Bratislavā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720725" y="3484563"/>
            <a:ext cx="820896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kumimoji="0" lang="lv-LV" altLang="lv-LV" sz="2800"/>
              <a:t>	</a:t>
            </a:r>
            <a:r>
              <a:rPr kumimoji="0" lang="lv-LV" altLang="lv-LV" sz="2800" b="1"/>
              <a:t>Valters Levins </a:t>
            </a:r>
            <a:r>
              <a:rPr kumimoji="0" lang="lv-LV" altLang="lv-LV" sz="2800"/>
              <a:t>– uzvara Jauno Vides pētnieku valsts konkursā un tiesības 1 mēnesi mācīties Upsalas Universitātes Erhenas laboratorijā 2013.g.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1488"/>
            <a:ext cx="7934325" cy="536575"/>
          </a:xfrm>
        </p:spPr>
        <p:txBody>
          <a:bodyPr/>
          <a:lstStyle/>
          <a:p>
            <a:r>
              <a:rPr lang="lv-LV" altLang="lv-LV" smtClean="0"/>
              <a:t>No skolu vēstures Suntažos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327650"/>
          </a:xfrm>
        </p:spPr>
        <p:txBody>
          <a:bodyPr/>
          <a:lstStyle/>
          <a:p>
            <a:r>
              <a:rPr lang="lv-LV" altLang="lv-LV" sz="2800" smtClean="0"/>
              <a:t>Jau 1726. gadā Suntažos bijusi skola.</a:t>
            </a:r>
          </a:p>
          <a:p>
            <a:r>
              <a:rPr lang="lv-LV" altLang="lv-LV" sz="2800" smtClean="0"/>
              <a:t>Suntažu pagastskola atradusies gan krogos, gan tiesas ēkā, gan īrētās telpās pie saimniekiem.</a:t>
            </a:r>
          </a:p>
          <a:p>
            <a:r>
              <a:rPr lang="lv-LV" altLang="lv-LV" sz="2800" smtClean="0"/>
              <a:t>6 – klasīga pamatskola barona fon Hānenfelda pilī sāk darboties 1920. gada rudenī, pārzinis – Artūrs Āķa kungs.</a:t>
            </a:r>
          </a:p>
          <a:p>
            <a:r>
              <a:rPr lang="lv-LV" altLang="lv-LV" sz="2800" smtClean="0"/>
              <a:t>No 1945. gada skola ir 7 – klasīga pamatskola, bet no 1952. gada – Suntažu vidusskola.</a:t>
            </a:r>
          </a:p>
          <a:p>
            <a:r>
              <a:rPr lang="lv-LV" altLang="lv-LV" sz="2800" smtClean="0"/>
              <a:t>No 1966. – 2005. gadam par skolas direktoru strādā Anatolijs Caune.</a:t>
            </a:r>
          </a:p>
          <a:p>
            <a:r>
              <a:rPr lang="lv-LV" altLang="lv-LV" sz="2800" smtClean="0"/>
              <a:t>No 2005. gada skolu vada Astrīda Ārmane.</a:t>
            </a:r>
          </a:p>
          <a:p>
            <a:endParaRPr lang="lv-LV" altLang="lv-LV" sz="2800" smtClean="0"/>
          </a:p>
          <a:p>
            <a:endParaRPr lang="lv-LV" altLang="lv-LV" sz="2800" smtClean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_8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3621087" cy="28082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IZM\Documents\02_Ieva\07_Majas_lapa\Galerijam\2013_2014_mg_2sem\100_sveic_olimp_novada_20_05\olimp_sveiksana_05_2014%20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4872037" cy="4535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C:\Users\IZM\Documents\02_Ieva\07_Majas_lapa\Galerijam\2013_2014_mg_2sem\100_sveic_olimp_novada_20_05\olimp_sveiksana_05_2014%20(4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068638"/>
            <a:ext cx="3613150" cy="3560762"/>
          </a:xfrm>
          <a:prstGeom prst="rect">
            <a:avLst/>
          </a:prstGeom>
          <a:noFill/>
          <a:ln w="28575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748712" cy="436563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Mākslinieciski izglītojošais kurss kādā no jomām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49400"/>
            <a:ext cx="4681537" cy="2881313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Koris</a:t>
            </a:r>
          </a:p>
          <a:p>
            <a:pPr eaLnBrk="1" hangingPunct="1"/>
            <a:r>
              <a:rPr lang="lv-LV" altLang="lv-LV" sz="2800" smtClean="0"/>
              <a:t>Deju kolektīvs</a:t>
            </a:r>
          </a:p>
          <a:p>
            <a:pPr eaLnBrk="1" hangingPunct="1"/>
            <a:r>
              <a:rPr lang="lv-LV" altLang="lv-LV" sz="2800" smtClean="0"/>
              <a:t>Skolas avīze</a:t>
            </a:r>
          </a:p>
          <a:p>
            <a:pPr eaLnBrk="1" hangingPunct="1"/>
            <a:r>
              <a:rPr lang="lv-LV" altLang="lv-LV" sz="2800" smtClean="0"/>
              <a:t>Pasākumu apskaņošana</a:t>
            </a:r>
          </a:p>
          <a:p>
            <a:pPr eaLnBrk="1" hangingPunct="1"/>
            <a:r>
              <a:rPr lang="lv-LV" altLang="lv-LV" sz="2800" smtClean="0"/>
              <a:t>Skolas muzejs</a:t>
            </a:r>
          </a:p>
          <a:p>
            <a:pPr eaLnBrk="1" hangingPunct="1"/>
            <a:endParaRPr lang="lv-LV" altLang="lv-LV" sz="2800" smtClean="0"/>
          </a:p>
        </p:txBody>
      </p:sp>
      <p:pic>
        <p:nvPicPr>
          <p:cNvPr id="46084" name="Picture 4" descr="a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7592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IZM\Documents\02_Ieva\07_Majas_lapa\Galerijam\09_valsts_sv_vidusskolaa_15_11\IMG_88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8636000" cy="5761038"/>
          </a:xfrm>
          <a:prstGeom prst="rect">
            <a:avLst/>
          </a:prstGeom>
          <a:noFill/>
          <a:ln w="1905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Virsraksts 1"/>
          <p:cNvSpPr>
            <a:spLocks noGrp="1"/>
          </p:cNvSpPr>
          <p:nvPr>
            <p:ph type="title"/>
          </p:nvPr>
        </p:nvSpPr>
        <p:spPr>
          <a:xfrm>
            <a:off x="690563" y="404813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Vidusskolas koris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Virsraksts 1"/>
          <p:cNvSpPr>
            <a:spLocks noGrp="1"/>
          </p:cNvSpPr>
          <p:nvPr>
            <p:ph type="title"/>
          </p:nvPr>
        </p:nvSpPr>
        <p:spPr>
          <a:xfrm>
            <a:off x="611188" y="327025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Vidusskolas deju kolektīvs «Sūnas»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Virsraksts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Skolas avīze «Ciba»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64500" cy="5656263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IZM\AppData\Local\Temp\Rar$DIa0.218\IMG_9530.jpg"/>
          <p:cNvPicPr>
            <a:picLocks noChangeAspect="1" noChangeArrowheads="1"/>
          </p:cNvPicPr>
          <p:nvPr/>
        </p:nvPicPr>
        <p:blipFill rotWithShape="1">
          <a:blip r:embed="rId2"/>
          <a:srcRect l="6320"/>
          <a:stretch/>
        </p:blipFill>
        <p:spPr bwMode="auto">
          <a:xfrm>
            <a:off x="3376613" y="2492375"/>
            <a:ext cx="5724525" cy="4078288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Virsraksts 3"/>
          <p:cNvSpPr>
            <a:spLocks noGrp="1"/>
          </p:cNvSpPr>
          <p:nvPr>
            <p:ph type="title"/>
          </p:nvPr>
        </p:nvSpPr>
        <p:spPr>
          <a:xfrm>
            <a:off x="611188" y="498475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Pasākumu apskaņošana</a:t>
            </a:r>
          </a:p>
        </p:txBody>
      </p:sp>
      <p:pic>
        <p:nvPicPr>
          <p:cNvPr id="105475" name="Picture 3" descr="C:\Users\IZM\Documents\02_Ieva\07_Majas_lapa\Galerijam\09_valsts_sv_vidusskolaa_15_11\IMG_8899.JPG"/>
          <p:cNvPicPr>
            <a:picLocks noChangeAspect="1" noChangeArrowheads="1"/>
          </p:cNvPicPr>
          <p:nvPr/>
        </p:nvPicPr>
        <p:blipFill rotWithShape="1">
          <a:blip r:embed="rId3"/>
          <a:srcRect l="17441" r="11321"/>
          <a:stretch/>
        </p:blipFill>
        <p:spPr bwMode="auto">
          <a:xfrm>
            <a:off x="34925" y="3525838"/>
            <a:ext cx="3240088" cy="3033712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C:\Users\IZM\Documents\02_Ieva\07_Majas_lapa\Galerijam\11_1_5_zsv\IMG_0032.JPG"/>
          <p:cNvPicPr>
            <a:picLocks noChangeAspect="1" noChangeArrowheads="1"/>
          </p:cNvPicPr>
          <p:nvPr/>
        </p:nvPicPr>
        <p:blipFill rotWithShape="1">
          <a:blip r:embed="rId4"/>
          <a:srcRect l="32896"/>
          <a:stretch/>
        </p:blipFill>
        <p:spPr bwMode="auto">
          <a:xfrm>
            <a:off x="34925" y="207963"/>
            <a:ext cx="3240088" cy="3221037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Karjeras izglītība</a:t>
            </a:r>
          </a:p>
        </p:txBody>
      </p:sp>
      <p:pic>
        <p:nvPicPr>
          <p:cNvPr id="6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663" y="549275"/>
            <a:ext cx="4318000" cy="2879725"/>
          </a:xfr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74755" name="Picture 3" descr="C:\Users\IZM\Documents\02_Ieva\07_Majas_lapa\Galerijam\2014_15mg\10_oktobris\03_banku_austsk_lekcija_14\IMG_48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3644900"/>
            <a:ext cx="4341813" cy="2894013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C:\Users\IZM\Documents\02_Ieva\07_Majas_lapa\Galerijam\2013_2014_mg_2sem\54_lekc_elektrodros_14_01\IMG_12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484313"/>
            <a:ext cx="3386138" cy="5075237"/>
          </a:xfrm>
          <a:prstGeom prst="rect">
            <a:avLst/>
          </a:prstGeom>
          <a:noFill/>
          <a:ln w="19050">
            <a:solidFill>
              <a:schemeClr val="accent3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101378" name="Picture 2" descr="C:\Users\IZM\Documents\02_Ieva\07_Majas_lapa\Galerijam\2013_2014_mg_2sem\98_lekcija_profesiju_izvele_13_05\IMG_9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981075"/>
            <a:ext cx="4176712" cy="2784475"/>
          </a:xfrm>
          <a:prstGeom prst="rect">
            <a:avLst/>
          </a:prstGeom>
          <a:noFill/>
          <a:ln w="1905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ZM\Documents\02_Ieva\07_Majas_lapa\Galerijam\2013_2014_mg_2sem\71_malpils_amatn_sk_lekc11_03\IMG_4804.JPG"/>
          <p:cNvPicPr>
            <a:picLocks noChangeAspect="1" noChangeArrowheads="1"/>
          </p:cNvPicPr>
          <p:nvPr/>
        </p:nvPicPr>
        <p:blipFill rotWithShape="1">
          <a:blip r:embed="rId3"/>
          <a:srcRect l="2269" b="3172"/>
          <a:stretch/>
        </p:blipFill>
        <p:spPr bwMode="auto">
          <a:xfrm>
            <a:off x="611188" y="981075"/>
            <a:ext cx="4248150" cy="280828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C:\Users\IZM\Documents\02_Ieva\07_Majas_lapa\Galerijam\2013_2014_mg_2sem\98_lekcija_profesiju_izvele_13_05\IMG_9200.JPG"/>
          <p:cNvPicPr>
            <a:picLocks noChangeAspect="1" noChangeArrowheads="1"/>
          </p:cNvPicPr>
          <p:nvPr/>
        </p:nvPicPr>
        <p:blipFill rotWithShape="1">
          <a:blip r:embed="rId4"/>
          <a:srcRect r="764"/>
          <a:stretch/>
        </p:blipFill>
        <p:spPr bwMode="auto">
          <a:xfrm>
            <a:off x="595313" y="3860800"/>
            <a:ext cx="4264025" cy="2762250"/>
          </a:xfrm>
          <a:prstGeom prst="rect">
            <a:avLst/>
          </a:prstGeom>
          <a:noFill/>
          <a:ln w="1905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35400"/>
            <a:ext cx="4176712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Virsraksts 1"/>
          <p:cNvSpPr>
            <a:spLocks noGrp="1"/>
          </p:cNvSpPr>
          <p:nvPr>
            <p:ph type="title"/>
          </p:nvPr>
        </p:nvSpPr>
        <p:spPr>
          <a:xfrm>
            <a:off x="4356100" y="269875"/>
            <a:ext cx="4752975" cy="1143000"/>
          </a:xfrm>
        </p:spPr>
        <p:txBody>
          <a:bodyPr/>
          <a:lstStyle/>
          <a:p>
            <a:r>
              <a:rPr lang="lv-LV" altLang="lv-LV" sz="2800" smtClean="0"/>
              <a:t>Bibliotēkā notiek pasākumi gan skolēniem, gan vecākiem</a:t>
            </a:r>
          </a:p>
        </p:txBody>
      </p:sp>
      <p:pic>
        <p:nvPicPr>
          <p:cNvPr id="106498" name="Picture 2" descr="C:\Users\IZM\Documents\02_Ieva\07_Majas_lapa\Galerijam\2013_2014_mg_2sem\83_vecaku_diena_11_04\IMG_6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3573463"/>
            <a:ext cx="4752975" cy="3170237"/>
          </a:xfrm>
          <a:prstGeom prst="rect">
            <a:avLst/>
          </a:prstGeom>
          <a:noFill/>
          <a:ln w="1905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2" descr="IMG_69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/>
          <a:stretch>
            <a:fillRect/>
          </a:stretch>
        </p:blipFill>
        <p:spPr bwMode="auto">
          <a:xfrm>
            <a:off x="5003800" y="3095625"/>
            <a:ext cx="3983038" cy="3648075"/>
          </a:xfrm>
          <a:prstGeom prst="rect">
            <a:avLst/>
          </a:prstGeom>
          <a:noFill/>
          <a:ln w="190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3" descr="IMG_68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3375"/>
            <a:ext cx="4752975" cy="3167063"/>
          </a:xfrm>
          <a:prstGeom prst="rect">
            <a:avLst/>
          </a:prstGeom>
          <a:noFill/>
          <a:ln w="190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4" name="Picture 5" descr="Bērnu žūrija 200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412875"/>
            <a:ext cx="492918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Virsraksts 1"/>
          <p:cNvSpPr>
            <a:spLocks noGrp="1"/>
          </p:cNvSpPr>
          <p:nvPr>
            <p:ph type="title"/>
          </p:nvPr>
        </p:nvSpPr>
        <p:spPr>
          <a:xfrm>
            <a:off x="455613" y="346075"/>
            <a:ext cx="8629650" cy="1028700"/>
          </a:xfrm>
        </p:spPr>
        <p:txBody>
          <a:bodyPr/>
          <a:lstStyle/>
          <a:p>
            <a:r>
              <a:rPr lang="lv-LV" altLang="lv-LV" sz="2800" smtClean="0"/>
              <a:t>Skolēni piedalās olimpiādēs, konkursos un projektos</a:t>
            </a:r>
            <a:br>
              <a:rPr lang="lv-LV" altLang="lv-LV" sz="2800" smtClean="0"/>
            </a:br>
            <a:r>
              <a:rPr lang="lv-LV" altLang="lv-LV" sz="2000" smtClean="0"/>
              <a:t/>
            </a:r>
            <a:br>
              <a:rPr lang="lv-LV" altLang="lv-LV" sz="2000" smtClean="0"/>
            </a:br>
            <a:r>
              <a:rPr lang="lv-LV" altLang="lv-LV" sz="2800" smtClean="0"/>
              <a:t>Starpnovadu informātikas olimpiāde’2014</a:t>
            </a:r>
          </a:p>
        </p:txBody>
      </p:sp>
      <p:pic>
        <p:nvPicPr>
          <p:cNvPr id="3" name="Picture 2" descr="C:\Users\IZM\Documents\02_Ieva\07_Majas_lapa\pamatsk_iformat_olimpiade_03\IMG_5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65250"/>
            <a:ext cx="8172450" cy="5448300"/>
          </a:xfrm>
          <a:prstGeom prst="rect">
            <a:avLst/>
          </a:prstGeom>
          <a:noFill/>
          <a:ln w="19050">
            <a:solidFill>
              <a:schemeClr val="accent4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157788"/>
            <a:ext cx="9178925" cy="15843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lv-LV" altLang="lv-LV" sz="3000" b="1" smtClean="0">
                <a:solidFill>
                  <a:schemeClr val="bg1"/>
                </a:solidFill>
              </a:rPr>
              <a:t>Kvalitatīva izglītība sakoptā kultūrvēsturiskā vidē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lv-LV" altLang="lv-LV" sz="3000" b="1" smtClean="0">
                <a:solidFill>
                  <a:schemeClr val="bg1"/>
                </a:solidFill>
              </a:rPr>
              <a:t>  Mūžizglītība</a:t>
            </a:r>
            <a:r>
              <a:rPr lang="lv-LV" altLang="lv-LV" sz="3000" b="1" smtClean="0">
                <a:solidFill>
                  <a:schemeClr val="accent1"/>
                </a:solidFill>
              </a:rPr>
              <a:t> </a:t>
            </a:r>
            <a:r>
              <a:rPr lang="lv-LV" altLang="lv-LV" sz="3000" b="1" smtClean="0">
                <a:solidFill>
                  <a:schemeClr val="bg1"/>
                </a:solidFill>
              </a:rPr>
              <a:t>– personas iekšējā nepieciešamība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403350" y="3933825"/>
            <a:ext cx="70913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kumimoji="0" lang="lv-LV" altLang="lv-LV" sz="280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title"/>
          </p:nvPr>
        </p:nvSpPr>
        <p:spPr>
          <a:xfrm>
            <a:off x="4427538" y="260350"/>
            <a:ext cx="4103687" cy="531813"/>
          </a:xfrm>
        </p:spPr>
        <p:txBody>
          <a:bodyPr/>
          <a:lstStyle/>
          <a:p>
            <a:pPr eaLnBrk="1" hangingPunct="1"/>
            <a:r>
              <a:rPr lang="lv-LV" altLang="lv-LV" b="1" smtClean="0"/>
              <a:t>Skolas vīzija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IZM\Documents\02_Ieva\07_Majas_lapa\Galerijam\2014_15mg\09_septembris\10_lekcija_23\IMG_4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73163"/>
            <a:ext cx="8243887" cy="54959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4" descr="http://atkaribas.lv/public/logo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9238">
            <a:off x="3160713" y="773113"/>
            <a:ext cx="2857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Virsraksts 1"/>
          <p:cNvSpPr>
            <a:spLocks noGrp="1"/>
          </p:cNvSpPr>
          <p:nvPr>
            <p:ph type="title"/>
          </p:nvPr>
        </p:nvSpPr>
        <p:spPr>
          <a:xfrm>
            <a:off x="31750" y="336550"/>
            <a:ext cx="8990013" cy="782638"/>
          </a:xfrm>
        </p:spPr>
        <p:txBody>
          <a:bodyPr/>
          <a:lstStyle/>
          <a:p>
            <a:r>
              <a:rPr lang="lv-LV" altLang="lv-LV" sz="2800" smtClean="0"/>
              <a:t>Projekta «Esi sakarīgs, neesi atkarīgs» videolekcija tiešsaistē 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Virsraksts 1"/>
          <p:cNvSpPr>
            <a:spLocks noGrp="1"/>
          </p:cNvSpPr>
          <p:nvPr>
            <p:ph type="title"/>
          </p:nvPr>
        </p:nvSpPr>
        <p:spPr>
          <a:xfrm>
            <a:off x="611188" y="498475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Projektos iesaistās bērnu vecāki un vecvecāki</a:t>
            </a:r>
          </a:p>
        </p:txBody>
      </p:sp>
      <p:pic>
        <p:nvPicPr>
          <p:cNvPr id="109570" name="Picture 2" descr="C:\Users\IZM\Documents\02_Ieva\07_Majas_lapa\Galerijam\2013_2014_mg_2sem\83_vecaku_diena_11_04\IMG_6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23988"/>
            <a:ext cx="7775575" cy="518795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Virsraksts 1"/>
          <p:cNvSpPr>
            <a:spLocks noGrp="1"/>
          </p:cNvSpPr>
          <p:nvPr>
            <p:ph type="title"/>
          </p:nvPr>
        </p:nvSpPr>
        <p:spPr>
          <a:xfrm>
            <a:off x="25400" y="549275"/>
            <a:ext cx="9144000" cy="412750"/>
          </a:xfrm>
        </p:spPr>
        <p:txBody>
          <a:bodyPr/>
          <a:lstStyle/>
          <a:p>
            <a:r>
              <a:rPr lang="lv-LV" altLang="lv-LV" sz="2600" smtClean="0"/>
              <a:t>Laikraksta «Diena» konkursā «Kas notiek?» 9-klasniekiem</a:t>
            </a:r>
          </a:p>
        </p:txBody>
      </p:sp>
      <p:pic>
        <p:nvPicPr>
          <p:cNvPr id="108547" name="Picture 3" descr="C:\Users\IZM\Dropbox\Camera Uploads\2014-10-24 09.29.08.jpg"/>
          <p:cNvPicPr>
            <a:picLocks noChangeAspect="1" noChangeArrowheads="1"/>
          </p:cNvPicPr>
          <p:nvPr/>
        </p:nvPicPr>
        <p:blipFill rotWithShape="1">
          <a:blip r:embed="rId2"/>
          <a:srcRect l="7483" b="8506"/>
          <a:stretch/>
        </p:blipFill>
        <p:spPr bwMode="auto">
          <a:xfrm>
            <a:off x="4067175" y="2212975"/>
            <a:ext cx="4964113" cy="36798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6" name="Picture 2" descr="Embedded image perma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205038"/>
            <a:ext cx="3816350" cy="286226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821738" cy="781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/>
          <a:p>
            <a:pPr eaLnBrk="1" hangingPunct="1"/>
            <a:r>
              <a:rPr lang="lv-LV" altLang="lv-LV" sz="2800" smtClean="0"/>
              <a:t>6. un 8. klašu skolnieces konkursā «Gudrs, vēl gudrāks»</a:t>
            </a:r>
          </a:p>
        </p:txBody>
      </p:sp>
      <p:pic>
        <p:nvPicPr>
          <p:cNvPr id="23555" name="Picture 3" descr="C:\Users\IZM\Documents\02_Ieva\07_Majas_lapa\Galerijam\2013_2014_mg_2sem\57_TV_konk_gudrs_gudraks_24_01\DSC057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04938"/>
            <a:ext cx="2960687" cy="2960687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IZM\Documents\01_Audzinasana\Velt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412875"/>
            <a:ext cx="3205163" cy="511175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IZM\Documents\01_Audzinasana\Velta_Gudrs_vel_gudrak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4481513"/>
            <a:ext cx="2882900" cy="204311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IZM\Documents\02_Ieva\07_Majas_lapa\Galerijam\2013_2014_mg_2sem\57_TV_konk_gudrs_gudraks_24_01\DSC057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2060575"/>
            <a:ext cx="2062163" cy="1376363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IZM\Documents\01_Audzinasana\Velta_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3630613"/>
            <a:ext cx="2063750" cy="217487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Virsraksts 1"/>
          <p:cNvSpPr>
            <a:spLocks noGrp="1"/>
          </p:cNvSpPr>
          <p:nvPr>
            <p:ph type="title"/>
          </p:nvPr>
        </p:nvSpPr>
        <p:spPr>
          <a:xfrm>
            <a:off x="611188" y="498475"/>
            <a:ext cx="8413750" cy="438150"/>
          </a:xfrm>
        </p:spPr>
        <p:txBody>
          <a:bodyPr/>
          <a:lstStyle/>
          <a:p>
            <a:r>
              <a:rPr lang="lv-LV" altLang="lv-LV" sz="2800" smtClean="0"/>
              <a:t>6. klase ZZ čempionāta finālā</a:t>
            </a:r>
          </a:p>
        </p:txBody>
      </p:sp>
      <p:pic>
        <p:nvPicPr>
          <p:cNvPr id="59395" name="Picture 2" descr="C:\Users\IZM\Documents\02_Ieva\07_Majas_lapa\Galerijam\2013_2014_mg_2sem\89_ZZ_cempionats_02_05\P5023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125538"/>
            <a:ext cx="8077200" cy="5386387"/>
          </a:xfrm>
          <a:prstGeom prst="rect">
            <a:avLst/>
          </a:prstGeom>
          <a:noFill/>
          <a:ln w="19050">
            <a:solidFill>
              <a:srgbClr val="798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Virsraksts 1"/>
          <p:cNvSpPr>
            <a:spLocks noGrp="1"/>
          </p:cNvSpPr>
          <p:nvPr>
            <p:ph type="title"/>
          </p:nvPr>
        </p:nvSpPr>
        <p:spPr>
          <a:xfrm>
            <a:off x="-34925" y="476250"/>
            <a:ext cx="9251950" cy="438150"/>
          </a:xfrm>
        </p:spPr>
        <p:txBody>
          <a:bodyPr/>
          <a:lstStyle/>
          <a:p>
            <a:r>
              <a:rPr lang="lv-LV" altLang="lv-LV" sz="2800" smtClean="0"/>
              <a:t>Konkurss «Rīga – 2014. gada kultūras galvaspilsēta» 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 flipV="1">
            <a:off x="228600" y="1203325"/>
            <a:ext cx="7391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2" descr="C:\Users\IZM\Documents\02_Ieva\00_Informatika_2_4\Konkursi_nolikumi_rezultaati\Riga_2014_5-7kl\Rīga kasparsKrasts_7bk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88" y="1412875"/>
            <a:ext cx="5027612" cy="33782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" y="1412875"/>
            <a:ext cx="3521075" cy="26416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5" y="4124325"/>
            <a:ext cx="3521075" cy="234632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60423" name="AutoShape 2" descr="data:image/jpeg;base64,/9j/4AAQSkZJRgABAQAAAQABAAD/2wCEAAkGBw4QDQ8MDw0PDg4NDQ8NDxAPDw8QDw0PFBEWFhQUFBQYHCggGBolHBQUITEhJSkrLi4uFx8zODMtNygtLisBCgoKDAwMFA8PFC0eFCI3Kzc3NzM3LTg3KzcvNyw1MSssNy8sKzc1Lyw0KyssKystLCw3KywrKystLCsrNysrK//AABEIAKwBJQMBIgACEQEDEQH/xAAbAAEAAgMBAQAAAAAAAAAAAAAAAQYDBAUHAv/EAEgQAAEDAgIDDAUJBgUFAAAAAAEAAgMEEQUSBiExEyIyQVFhcXKBkbHBBxQWUqEVIzNCU2Jzg5JEgqKjstElQ2PC4TSEk/Dx/8QAGAEBAQEBAQAAAAAAAAAAAAAAAAUEAwL/xAAjEQEAAQQABQUAAAAAAAAAAAAAAQIDBBEFISJBYTJRcZHB/9oADAMBAAIRAxEAPwD3FERAREQEREBERAREQEREBERAREQEREBERAREQQilEEKURBCKUQQpREEIpRBCKUQQpREBERAREQEREBERARQiCUUIglFClARQpQERQglERAREQEREBERAREQEREBERAREQEREBERAREQEREBERAREQEREBERAREQEREBEXy5wG0gdJsg+kWtJiFO3hTxN60jB4lakmkVA3bW0/ZKx3gUHURcGTTHDW/tTT1Wvd4BYTprRHgCeTqQSHxQWRFWva2/0eHV8nRTkBPaGsdwMHqD+JIyPxCCyoq38p4s7g4ZEzr1LT4JumNu2R0EfWdK8juQWRFW/U8ZdtraWPqQF3io+RMSdw8XcPw6djfjdBZFKrXsvKeHitc7qyZB8FPsZTnh1FZJ16g+QQWF8rRwnNHSQFrSYrTN4VTC3plZ/dclmhOHDbAX9eSQ+a2Y9FsObso4T1m5vFB9S6TYe3bWQ9j83gtWTTTDRsqM3VjkPkunFg9I3g0lO3ohjHktpkDG8FjW9DQEFe9tKU8CGrl/Dp3HxIT2qe76PC693Wia3zVlRBW/l3EHcDCJfzJ42Lf0axY1dPu7oxG4SPjLQc1i08q6qrGgu9ZWxfZ4jOB0ENt5oLOiIgIqxplLMJaGKOokgbUVBgkdGbHfZcvn3r69k7/SYjXv/ADyAgshKwyVcTeFLG3rPaPErhDQqjPDNRJ16iQ+Flmj0Ow1v7K09Z8jvFyDdkxyjbwquAfmsPmtWTS3Dm7ayM9UOd/SFnj0coG7KODtja7xW1Hh1O3g08LerEweAQcY6bYf9WSSTqQSnxCj2wiPAo66Tq05t8SrE1gGwAdAAUoK57SVLuBhNWevkZ4qPlfFHcDCcv4lTEPgrIiCt+sY27ZTUUfXke4j9JU7hjbttRRR9WORx+KsaIK38k4q7hYqG/h00fmp9m6l3DxarPUyMVjRBW/Y+M8Otr5OtUavgF9N0JoPrMlf15pD5qxIg4keiOHN2UkZ6xe7xK24sCom8GkgH5TP7LoIgwx0kTeDFG3qsaPALMByLkS4o8VQp8rcuZrb672IuuuuFnIt3pqiifTOpe67dVGt9xSoRd3hKIiAiLBU1kUWuSWOMffe1vigzotOnxOmkOWOoheeRsjHHuBW4gIi4mFaT01TUPpYxIHsDiS9oDd64A2186DtoiICLiaS6QMo2sGp00z2tYzkbmAc88wHxXbQFWNF97XYpFyVLJP1tJVnVYwve43Xs+0ggl7gB5oLOiIgrGnQtHSS/ZYhA7suVZ1W/SC3/AA2R/wBnJDJ/MA81YYnXa13K0HvCD7RFxMa0npaSQQzbpncwSAMZm3pJG390oO2ipsnpFpBwYah3ZGP9yzYfp7RSODHiSC5sHSAFnaWnV2oLDidZuEJm3KWbKWjJC3PIbm2odq4vtJVO4GEVZ6+WPxVka4EAgggi4I1ghVCq0oqGYu3D8kW4mWNmazs5D2A7b22nkQWmile+Jj5IzE9zQXRkhxYeS42rMpVX0s0tZSfMxgSVBF7HgRA7C7lPMgs6leZw4djVcN1fM6KN2tud5iaRzMZrt0hfb9E8Wh38NVncNeWOeRrj2OsCg9JUKq6GYpiErpIquLVDvTK5u5vz+6W2s7VruFakBa9BWxzxiaJwcxxcAedpIPgufpfiHq9BNIDZ7m7lH136rjoFz2KlejnGtynNG8/N1Buy+xstvMC3SAg9NREQVrFd7XMdymI/G3krKq3pILTxu+4Pg4qxtNwDyhSOH9OVlU+Yn7a8jnatT4crSbGTR05mELpTfLq4DOd54gqazH8clG7RQO3PaMlPdpHNfW7sXo72ggtIBBFiCLgjkIUgcQ2BV2RTNGtNjLKKWrYIpScjXgFrS/3XNPBKua839KFPGyaCZlmyyMkz21E5C3K7p1nXzcyuGK4i+LDH1J1SerNI5pHtAB7ygrulmlsu7GhobmTNkfIwZnF/uRjl5StWg0Aml+dq6gse/WWgbpJ+88m1+9ZvRjhjSJa54zPDzDGTrtqBe7pNwO9X9BQqv0bsy3hqnZhsEjAQe0Wt8VoUGOV2GTimrA6SHnOYhvvRP4xzeC9MXC0zwttRRS3HzkLTNGeMOaLkdBFwg7NPOyRjZWODmPaHNcNhB2Feb6M/N49LH70lUzxd5LsejCuL6aWnJvuDw5nM19zbvB71yG/N6SdaoP8AHF/yg9LWhjOKRUsDp5Dqbqa3jkfxNC26idkbHSPcGsY0uc47AAvItIsd9dqmue57KZjsrGtALmsvrdbjcbIOdilfNUTGrlvd7rNNjlaG23reYXHfzr22mfmjY73mNd3heSaTYrSTRU0FLFJEymDxvw0Zg62vUTc3Gteo4BJmoqZ3LTxf0BBvqsHe4+P9bDu8tkP9lZ1WMW3uNYe/7SGoiPY0keKCzoiIOLpnHmw2qHJFm/SQfJbuCyZqSnf70ER/gCjHY89HUs96mmH8BWpodLmw2ld/ohv6SW+SDsrzb0pR2qaeTlhc39L7/wC5ekqg+lWPe0r/AL0rO8NPkgstLo9h+RrhRwb5rXa42u2jnXO0n0SpZKeSSGFkM0bHPaY2hrX2F8rgNWvlWbDtKqBlNAJKpgeIIw5tnOIcGi4NguVpNpxTmB8NKXSPlaWF5a5jY2kWJGYAkoMnoyxJ8kEtM4k+rlpjJ4mPvvegFp71yNLfm8chk5XUr+52XyXf9HeDvgp3zSNLX1BaQ06i2No3txxE3J7lwvSY3LW08nLCO9shPmgv+K1ggp5qgi+5RufblIGod9lQNAsK9aqJa+o+c3N9xm1h8ztZJ6BbvHIrhpawvwypy6yYc/YCHH4BcX0XTtNLNF9ZlRnI+65jQD/CUF0REQEVA09xSpgrYGxzyRxOiY4ta6zSRI69+yyvpeA3MTYAZieQWQee+kutMk8FCzWW79wHHI85WDuv+pY9M9GvV6enqYRYwMjimLdRzDgydOY27QuF8ttOJnEJGGVomMjGZg3Zqj1nks3uXerfSBusb4fUmuZI0scHSk3BHM1BbtFMYFXSMlJG6s+blHI8cfQdvauyvIdDcYNJVgPu2Ge0cgNxl171/YfgSvXUFf0pbriPM4eC7dI68TDysafguTpQ35uN3I8jvH/C6GEuvTxH7gHdqUjH6eJX494iWu5zxrc+Zbi1sQrY4IXzyuysjbc8/IBzk6lsFeZ6UYnJiNYygpt9Ex9gRskeOFIfugX+PKq7Ix4VSy4viDqiYEQRkFw4msB3sQ5zx9pV40upjJh1TG0axFnAHHkIdYfpWzg2GxUlOynZsaLucdRe87XFbwII1EEbOUIKX6L61pp5aa+/jl3QDlY4AX7we8K7LzPHsHqcNqvX6QEw5i7ULiO+1jx7nP0ca72F6fUcjRu+anfbXvXPYTzFo8UFuXL0mrWwUU8rj/lOY0e89wytHeVz6vTfD2NJbMZXcTY2Pue0gAd6qFXVVmM1DY42bnTxuvbWWRfee7jdbi/+oOx6LKYiKpmPBe+ONvPkBJ/qC5+knzePwv8AelpXd5DT4L0DCsPjpoI6eMb2Ntrna48bjzk61QPSI0txKnlA/wAmJ2rlbK7/AIQX3FcMiqY9xmDjHmDi1r3MDiNl7bRzLnx6H4a39laes6R3iV3Gm4vyqUFC9IGC00NHHJBTxxETta4saAS0tdqJ6bKxaFyZsNpTyRlv6XFvkvjTXDpaihdFCzPJukbmtu0Xs7XrOrYSvvQ2hmp6GOCdmSRjpNWZrtReXDWDbjQdtVjSre1mFy8lU6P9YAVnVY071R0kv2WIQO7LlBZ0REGOdmZjm+81w7wuB6P3f4bE37OSZn8xx81Y1WNA9UNVF9lXzt7NSCzKnelCO9HE/wB2oHxY5XFVn0jR3w159yWJ38WXzQcjRrQ6jqKOGpkMpdI0lwDwG3DiDaw5lxKyjOFYix74xNBmLo8zQ7NHfXa/12/+7VdPR5JmwyIe6+Vv8wnzXR0iwZlZTuhdqcN9G+3AfbUejlQb1LUMljbLG4OZI0OaRxgqielWL/pX80rP6Ss+gvr1NI6jnpphAXOLXlpyRPG2x42m3f0ro6e4NPVQwtgYHvZKSQXNbZpaddzz2Qd3DXCSlhJFxJTxkg7CHMF/Fec1MNRg1durGl9PJcN92SM/UJ4nBeh4FTyRUdPDIAJI4WRuAIIBaLbexbNXSxysMUrGyMdta4XBQc3CtJaOpaCyZrXW1xyEMe08ljt7FuVeKU0Tc0k8TAOV7bnoG0qr1/o7pnkmGZ8N/quAkaOi5B+K1qf0bMB+cq3OHIyIMPeXFBxdK8TGI1cUdLG9xYDGwkWMhJve3EBylXLTOvNPhhaTaWZracWPGW7/AOAcung+BU1I20MYBIs57t9I7pdycynFsFp6rJu7C8R3yjO5oBNrmwOvYgrno9wWL1P1iWJj3TvJbnY12WNuoWvsubnuVvZTxt4MbG9DQEpoGRxtiY3KyNoY1o4mgWAWVBUfSFgm7U4qWN+dpgSbbXRfWHZt71n0Bxk1FLuTyd1p7MJP12fVdfj2W7OdWZEHK0kbenvyPafLzWXAHXpmc2YfxFTjjL0zwBcjKe5wWHR24gsQRZ7toI1Gyk6mniu+00/rVveL8Sw6WR1kkHq9IwXlu2SQva3IzjAvrufBUul0FxJpu2SKIkWJEzwbcm9avUEVZlecjQCsd9JWM75X+Nlb9GMHNHTermQSfOOfmDcts1tVr8x7110QQRfUdYPxXCrtD8PmJcYMjjrJic6O/YNXwXeRBWoNBsOabmJ8luJ8jyO4WurBTU0cbBHGxsbBsawBoHYFlUIJXyWAm5AJ5bL6RAREQQpRQglVv0gt/wANkd9nLC/+YB5qyLiaZszYbVN/0s36XB3kg7ELrsa73mg94ULWwSTNSUz/AHqeI9uQIg3VWNFN7V4pFyVYk/W0lWdVjB97jOIs9+OnlH6AD8SgsyhzQRYgEchFwvpEENaBqAA6EUoghSiICIiAi+HytbwnNb0kBasuLUreFUwN6ZWf3QbqLjyaUYe3bWQ/uvzeC1pNNcNGyozdWOQ+SCwKVWvbSmPAgq5epTk+JCn2pkd9Hhdc7rRtb5lBY1KrXy5iLuBhEg/Enjb8LKfXcZdsoaaPrzl3ggsaWVby44761BH/AOZxHwT5Oxd3CxKFn4dO0+KCyKVW/Z+tdw8Yn/LiYzwKj2TJ4eJV7/zy0dwCCyErFJVRN4Usbes9oXB9i6M8N1RJ16iQ+Cyx6G4a39lDus+R3iUG/LjdG3hVdOPzWHzWpJpZhzdtZH+7md4BZo9HKBuyjg7Y2u8Vtx4bTt4NPC3qxMHgEHGdprh/1ZJH9SCY+LVHthEfo6Sul6tM5WJrGjY0DoAC+kFb9pah3AwmsPXDY/FR8r4o7gYTb8SpiHwVlRBWvWcbdspaKPryPfb9JU7hjbts9FH1Y5HeKsiIK18k4q7hYq1v4dNH5qfZyqdw8Xqz1AxngrIiCtex8Z+kra+TpqLD4NX03Qmg+syWTrzSG/cVY0QYqWnZFGyKMZWRtDGi5NmjYLlFlRAVOxGubSYy6d8cr2S0TW/NRl5zZ9Wzqq4qEFb9rL/R4diD/wDtyB3p7QVruBg8/wCZIyPxCsqIK38pYu7g4bEz8SpafBRnxx31KCPpMzyPirKiCt+p4y7bXU0fUgLrd6j5DxF3Dxd4/Dp42/G6sqIK37LSH6TFK53VkDFHsXTHhz1cvXqCfABWVEFdZoVho205d1pJD5raj0Xw9uyjh/ebm8V2EQaUWEUreDSwN6ImDyWyyFjeCxregALIiAiIgIiICIiAiIgIiICIiCFKIgIiICIiCFKIgIiICIiAiIgIiICIiAiIgIiICIiCFKIgIiIChSiAiIgIiICIiAiIgIiICIiAiIgIiICIiAiIgIiICIiAiIgIiICIiAiIgIiICIiAiIgIoUoCIiAiIgIiICIiAiIgIiICIiAiIgIiIP/Z"/>
          <p:cNvSpPr>
            <a:spLocks noChangeAspect="1" noChangeArrowheads="1"/>
          </p:cNvSpPr>
          <p:nvPr/>
        </p:nvSpPr>
        <p:spPr bwMode="auto">
          <a:xfrm>
            <a:off x="168275" y="-1333500"/>
            <a:ext cx="4762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sp>
        <p:nvSpPr>
          <p:cNvPr id="60424" name="AutoShape 4" descr="data:image/jpeg;base64,/9j/4AAQSkZJRgABAQAAAQABAAD/2wCEAAkGBw4QDQ8MDw0PDg4NDQ8NDxAPDw8QDw0PFBEWFhQUFBQYHCggGBolHBQUITEhJSkrLi4uFx8zODMtNygtLisBCgoKDAwMFA8PFC0eFCI3Kzc3NzM3LTg3KzcvNyw1MSssNy8sKzc1Lyw0KyssKystLCw3KywrKystLCsrNysrK//AABEIAKwBJQMBIgACEQEDEQH/xAAbAAEAAgMBAQAAAAAAAAAAAAAAAQYDBAUHAv/EAEgQAAEDAgIDDAUJBgUFAAAAAAEAAgMEEQUSBiExEyIyQVFhcXKBkbHBBxQWUqEVIzNCU2Jzg5JEgqKjstElQ2PC4TSEk/Dx/8QAGAEBAQEBAQAAAAAAAAAAAAAAAAUEAwL/xAAjEQEAAQQABQUAAAAAAAAAAAAAAQIDBBEFISJBYTJRcZHB/9oADAMBAAIRAxEAPwD3FERAREQEREBERAREQEREBERAREQEREBERAREQQilEEKURBCKUQQpREEIpRBCKUQQpREBERAREQEREBERARQiCUUIglFClARQpQERQglERAREQEREBERAREQEREBERAREQEREBERAREQEREBERAREQEREBERAREQEREBEXy5wG0gdJsg+kWtJiFO3hTxN60jB4lakmkVA3bW0/ZKx3gUHURcGTTHDW/tTT1Wvd4BYTprRHgCeTqQSHxQWRFWva2/0eHV8nRTkBPaGsdwMHqD+JIyPxCCyoq38p4s7g4ZEzr1LT4JumNu2R0EfWdK8juQWRFW/U8ZdtraWPqQF3io+RMSdw8XcPw6djfjdBZFKrXsvKeHitc7qyZB8FPsZTnh1FZJ16g+QQWF8rRwnNHSQFrSYrTN4VTC3plZ/dclmhOHDbAX9eSQ+a2Y9FsObso4T1m5vFB9S6TYe3bWQ9j83gtWTTTDRsqM3VjkPkunFg9I3g0lO3ohjHktpkDG8FjW9DQEFe9tKU8CGrl/Dp3HxIT2qe76PC693Wia3zVlRBW/l3EHcDCJfzJ42Lf0axY1dPu7oxG4SPjLQc1i08q6qrGgu9ZWxfZ4jOB0ENt5oLOiIgIqxplLMJaGKOokgbUVBgkdGbHfZcvn3r69k7/SYjXv/ADyAgshKwyVcTeFLG3rPaPErhDQqjPDNRJ16iQ+Flmj0Ow1v7K09Z8jvFyDdkxyjbwquAfmsPmtWTS3Dm7ayM9UOd/SFnj0coG7KODtja7xW1Hh1O3g08LerEweAQcY6bYf9WSSTqQSnxCj2wiPAo66Tq05t8SrE1gGwAdAAUoK57SVLuBhNWevkZ4qPlfFHcDCcv4lTEPgrIiCt+sY27ZTUUfXke4j9JU7hjbttRRR9WORx+KsaIK38k4q7hYqG/h00fmp9m6l3DxarPUyMVjRBW/Y+M8Otr5OtUavgF9N0JoPrMlf15pD5qxIg4keiOHN2UkZ6xe7xK24sCom8GkgH5TP7LoIgwx0kTeDFG3qsaPALMByLkS4o8VQp8rcuZrb672IuuuuFnIt3pqiifTOpe67dVGt9xSoRd3hKIiAiLBU1kUWuSWOMffe1vigzotOnxOmkOWOoheeRsjHHuBW4gIi4mFaT01TUPpYxIHsDiS9oDd64A2186DtoiICLiaS6QMo2sGp00z2tYzkbmAc88wHxXbQFWNF97XYpFyVLJP1tJVnVYwve43Xs+0ggl7gB5oLOiIgrGnQtHSS/ZYhA7suVZ1W/SC3/AA2R/wBnJDJ/MA81YYnXa13K0HvCD7RFxMa0npaSQQzbpncwSAMZm3pJG390oO2ipsnpFpBwYah3ZGP9yzYfp7RSODHiSC5sHSAFnaWnV2oLDidZuEJm3KWbKWjJC3PIbm2odq4vtJVO4GEVZ6+WPxVka4EAgggi4I1ghVCq0oqGYu3D8kW4mWNmazs5D2A7b22nkQWmile+Jj5IzE9zQXRkhxYeS42rMpVX0s0tZSfMxgSVBF7HgRA7C7lPMgs6leZw4djVcN1fM6KN2tud5iaRzMZrt0hfb9E8Wh38NVncNeWOeRrj2OsCg9JUKq6GYpiErpIquLVDvTK5u5vz+6W2s7VruFakBa9BWxzxiaJwcxxcAedpIPgufpfiHq9BNIDZ7m7lH136rjoFz2KlejnGtynNG8/N1Buy+xstvMC3SAg9NREQVrFd7XMdymI/G3krKq3pILTxu+4Pg4qxtNwDyhSOH9OVlU+Yn7a8jnatT4crSbGTR05mELpTfLq4DOd54gqazH8clG7RQO3PaMlPdpHNfW7sXo72ggtIBBFiCLgjkIUgcQ2BV2RTNGtNjLKKWrYIpScjXgFrS/3XNPBKua839KFPGyaCZlmyyMkz21E5C3K7p1nXzcyuGK4i+LDH1J1SerNI5pHtAB7ygrulmlsu7GhobmTNkfIwZnF/uRjl5StWg0Aml+dq6gse/WWgbpJ+88m1+9ZvRjhjSJa54zPDzDGTrtqBe7pNwO9X9BQqv0bsy3hqnZhsEjAQe0Wt8VoUGOV2GTimrA6SHnOYhvvRP4xzeC9MXC0zwttRRS3HzkLTNGeMOaLkdBFwg7NPOyRjZWODmPaHNcNhB2Feb6M/N49LH70lUzxd5LsejCuL6aWnJvuDw5nM19zbvB71yG/N6SdaoP8AHF/yg9LWhjOKRUsDp5Dqbqa3jkfxNC26idkbHSPcGsY0uc47AAvItIsd9dqmue57KZjsrGtALmsvrdbjcbIOdilfNUTGrlvd7rNNjlaG23reYXHfzr22mfmjY73mNd3heSaTYrSTRU0FLFJEymDxvw0Zg62vUTc3Gteo4BJmoqZ3LTxf0BBvqsHe4+P9bDu8tkP9lZ1WMW3uNYe/7SGoiPY0keKCzoiIOLpnHmw2qHJFm/SQfJbuCyZqSnf70ER/gCjHY89HUs96mmH8BWpodLmw2ld/ohv6SW+SDsrzb0pR2qaeTlhc39L7/wC5ekqg+lWPe0r/AL0rO8NPkgstLo9h+RrhRwb5rXa42u2jnXO0n0SpZKeSSGFkM0bHPaY2hrX2F8rgNWvlWbDtKqBlNAJKpgeIIw5tnOIcGi4NguVpNpxTmB8NKXSPlaWF5a5jY2kWJGYAkoMnoyxJ8kEtM4k+rlpjJ4mPvvegFp71yNLfm8chk5XUr+52XyXf9HeDvgp3zSNLX1BaQ06i2No3txxE3J7lwvSY3LW08nLCO9shPmgv+K1ggp5qgi+5RufblIGod9lQNAsK9aqJa+o+c3N9xm1h8ztZJ6BbvHIrhpawvwypy6yYc/YCHH4BcX0XTtNLNF9ZlRnI+65jQD/CUF0REQEVA09xSpgrYGxzyRxOiY4ta6zSRI69+yyvpeA3MTYAZieQWQee+kutMk8FCzWW79wHHI85WDuv+pY9M9GvV6enqYRYwMjimLdRzDgydOY27QuF8ttOJnEJGGVomMjGZg3Zqj1nks3uXerfSBusb4fUmuZI0scHSk3BHM1BbtFMYFXSMlJG6s+blHI8cfQdvauyvIdDcYNJVgPu2Ge0cgNxl171/YfgSvXUFf0pbriPM4eC7dI68TDysafguTpQ35uN3I8jvH/C6GEuvTxH7gHdqUjH6eJX494iWu5zxrc+Zbi1sQrY4IXzyuysjbc8/IBzk6lsFeZ6UYnJiNYygpt9Ex9gRskeOFIfugX+PKq7Ix4VSy4viDqiYEQRkFw4msB3sQ5zx9pV40upjJh1TG0axFnAHHkIdYfpWzg2GxUlOynZsaLucdRe87XFbwII1EEbOUIKX6L61pp5aa+/jl3QDlY4AX7we8K7LzPHsHqcNqvX6QEw5i7ULiO+1jx7nP0ca72F6fUcjRu+anfbXvXPYTzFo8UFuXL0mrWwUU8rj/lOY0e89wytHeVz6vTfD2NJbMZXcTY2Pue0gAd6qFXVVmM1DY42bnTxuvbWWRfee7jdbi/+oOx6LKYiKpmPBe+ONvPkBJ/qC5+knzePwv8AelpXd5DT4L0DCsPjpoI6eMb2Ntrna48bjzk61QPSI0txKnlA/wAmJ2rlbK7/AIQX3FcMiqY9xmDjHmDi1r3MDiNl7bRzLnx6H4a39laes6R3iV3Gm4vyqUFC9IGC00NHHJBTxxETta4saAS0tdqJ6bKxaFyZsNpTyRlv6XFvkvjTXDpaihdFCzPJukbmtu0Xs7XrOrYSvvQ2hmp6GOCdmSRjpNWZrtReXDWDbjQdtVjSre1mFy8lU6P9YAVnVY071R0kv2WIQO7LlBZ0REGOdmZjm+81w7wuB6P3f4bE37OSZn8xx81Y1WNA9UNVF9lXzt7NSCzKnelCO9HE/wB2oHxY5XFVn0jR3w159yWJ38WXzQcjRrQ6jqKOGpkMpdI0lwDwG3DiDaw5lxKyjOFYix74xNBmLo8zQ7NHfXa/12/+7VdPR5JmwyIe6+Vv8wnzXR0iwZlZTuhdqcN9G+3AfbUejlQb1LUMljbLG4OZI0OaRxgqielWL/pX80rP6Ss+gvr1NI6jnpphAXOLXlpyRPG2x42m3f0ro6e4NPVQwtgYHvZKSQXNbZpaddzz2Qd3DXCSlhJFxJTxkg7CHMF/Fec1MNRg1durGl9PJcN92SM/UJ4nBeh4FTyRUdPDIAJI4WRuAIIBaLbexbNXSxysMUrGyMdta4XBQc3CtJaOpaCyZrXW1xyEMe08ljt7FuVeKU0Tc0k8TAOV7bnoG0qr1/o7pnkmGZ8N/quAkaOi5B+K1qf0bMB+cq3OHIyIMPeXFBxdK8TGI1cUdLG9xYDGwkWMhJve3EBylXLTOvNPhhaTaWZracWPGW7/AOAcung+BU1I20MYBIs57t9I7pdycynFsFp6rJu7C8R3yjO5oBNrmwOvYgrno9wWL1P1iWJj3TvJbnY12WNuoWvsubnuVvZTxt4MbG9DQEpoGRxtiY3KyNoY1o4mgWAWVBUfSFgm7U4qWN+dpgSbbXRfWHZt71n0Bxk1FLuTyd1p7MJP12fVdfj2W7OdWZEHK0kbenvyPafLzWXAHXpmc2YfxFTjjL0zwBcjKe5wWHR24gsQRZ7toI1Gyk6mniu+00/rVveL8Sw6WR1kkHq9IwXlu2SQva3IzjAvrufBUul0FxJpu2SKIkWJEzwbcm9avUEVZlecjQCsd9JWM75X+Nlb9GMHNHTermQSfOOfmDcts1tVr8x7110QQRfUdYPxXCrtD8PmJcYMjjrJic6O/YNXwXeRBWoNBsOabmJ8luJ8jyO4WurBTU0cbBHGxsbBsawBoHYFlUIJXyWAm5AJ5bL6RAREQQpRQglVv0gt/wANkd9nLC/+YB5qyLiaZszYbVN/0s36XB3kg7ELrsa73mg94ULWwSTNSUz/AHqeI9uQIg3VWNFN7V4pFyVYk/W0lWdVjB97jOIs9+OnlH6AD8SgsyhzQRYgEchFwvpEENaBqAA6EUoghSiICIiAi+HytbwnNb0kBasuLUreFUwN6ZWf3QbqLjyaUYe3bWQ/uvzeC1pNNcNGyozdWOQ+SCwKVWvbSmPAgq5epTk+JCn2pkd9Hhdc7rRtb5lBY1KrXy5iLuBhEg/Enjb8LKfXcZdsoaaPrzl3ggsaWVby44761BH/AOZxHwT5Oxd3CxKFn4dO0+KCyKVW/Z+tdw8Yn/LiYzwKj2TJ4eJV7/zy0dwCCyErFJVRN4Usbes9oXB9i6M8N1RJ16iQ+Cyx6G4a39lDus+R3iUG/LjdG3hVdOPzWHzWpJpZhzdtZH+7md4BZo9HKBuyjg7Y2u8Vtx4bTt4NPC3qxMHgEHGdprh/1ZJH9SCY+LVHthEfo6Sul6tM5WJrGjY0DoAC+kFb9pah3AwmsPXDY/FR8r4o7gYTb8SpiHwVlRBWvWcbdspaKPryPfb9JU7hjbts9FH1Y5HeKsiIK18k4q7hYq1v4dNH5qfZyqdw8Xqz1AxngrIiCtex8Z+kra+TpqLD4NX03Qmg+syWTrzSG/cVY0QYqWnZFGyKMZWRtDGi5NmjYLlFlRAVOxGubSYy6d8cr2S0TW/NRl5zZ9Wzqq4qEFb9rL/R4diD/wDtyB3p7QVruBg8/wCZIyPxCsqIK38pYu7g4bEz8SpafBRnxx31KCPpMzyPirKiCt+p4y7bXU0fUgLrd6j5DxF3Dxd4/Dp42/G6sqIK37LSH6TFK53VkDFHsXTHhz1cvXqCfABWVEFdZoVho205d1pJD5raj0Xw9uyjh/ebm8V2EQaUWEUreDSwN6ImDyWyyFjeCxregALIiAiIgIiICIiAiIgIiICIiCFKIgIiICIiCFKIgIiICIiAiIgIiICIiAiIgIiICIiCFKIgIiIChSiAiIgIiICIiAiIgIiICIiAiIgIiICIiAiIgIiICIiAiIgIiICIiAiIgIiICIiAiIgIoUoCIiAiIgIiICIiAiIgIiICIiAiIgIiIP/Z"/>
          <p:cNvSpPr>
            <a:spLocks noChangeAspect="1" noChangeArrowheads="1"/>
          </p:cNvSpPr>
          <p:nvPr/>
        </p:nvSpPr>
        <p:spPr bwMode="auto">
          <a:xfrm>
            <a:off x="320675" y="-1181100"/>
            <a:ext cx="4762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2400">
              <a:latin typeface="Times New Roman" panose="02020603050405020304" pitchFamily="18" charset="0"/>
            </a:endParaRPr>
          </a:p>
        </p:txBody>
      </p:sp>
      <p:pic>
        <p:nvPicPr>
          <p:cNvPr id="60425" name="Picture 6" descr="http://www.iksd.riga.lv/upload_pic/1_RD_IKSD/Logo/riga2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791075"/>
            <a:ext cx="29162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Virsraksts 1"/>
          <p:cNvSpPr>
            <a:spLocks noGrp="1"/>
          </p:cNvSpPr>
          <p:nvPr>
            <p:ph type="title"/>
          </p:nvPr>
        </p:nvSpPr>
        <p:spPr>
          <a:xfrm>
            <a:off x="292100" y="188913"/>
            <a:ext cx="8893175" cy="863600"/>
          </a:xfrm>
        </p:spPr>
        <p:txBody>
          <a:bodyPr/>
          <a:lstStyle/>
          <a:p>
            <a:r>
              <a:rPr lang="lv-LV" altLang="lv-LV" sz="3200" smtClean="0"/>
              <a:t>RJTC konkurss «Mans draugs - citplanētietis»</a:t>
            </a:r>
          </a:p>
        </p:txBody>
      </p:sp>
      <p:pic>
        <p:nvPicPr>
          <p:cNvPr id="61443" name="Picture 2" descr="C:\Users\IZM\Documents\02_Ieva\00_Informatika_2_4\dat_graf_pulcini_foto\Izstade_JTC_Riga_Citplanetietis\P1050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4950"/>
            <a:ext cx="3892550" cy="51895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3" descr="C:\Users\IZM\Documents\02_Ieva\00_Informatika_2_4\dat_graf_pulcini_foto\Izstade_JTC_Riga_Citplanetietis\Mans draugs ciptplanet_afi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04950"/>
            <a:ext cx="4608513" cy="32591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4" descr="C:\Users\IZM\Documents\02_Ieva\00_Informatika_2_4\dat_graf_pulcini_foto\Izstade_JTC_Riga_Citplanetietis\P1050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1" r="2724" b="31081"/>
          <a:stretch>
            <a:fillRect/>
          </a:stretch>
        </p:blipFill>
        <p:spPr bwMode="auto">
          <a:xfrm>
            <a:off x="4356100" y="5186363"/>
            <a:ext cx="4611688" cy="1508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Rectangle 3"/>
          <p:cNvSpPr>
            <a:spLocks noChangeArrowheads="1"/>
          </p:cNvSpPr>
          <p:nvPr/>
        </p:nvSpPr>
        <p:spPr bwMode="auto">
          <a:xfrm flipV="1">
            <a:off x="447675" y="1052513"/>
            <a:ext cx="7391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Virsrakst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85225" cy="720725"/>
          </a:xfrm>
        </p:spPr>
        <p:txBody>
          <a:bodyPr/>
          <a:lstStyle/>
          <a:p>
            <a:r>
              <a:rPr lang="lv-LV" altLang="lv-LV" sz="3200" smtClean="0"/>
              <a:t>RJTC konkurss «Mans draugs - citplanētietis»</a:t>
            </a:r>
          </a:p>
        </p:txBody>
      </p:sp>
      <p:pic>
        <p:nvPicPr>
          <p:cNvPr id="5122" name="Picture 2" descr="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3384550" cy="507365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ZM\Documents\02_Ieva\00_Informatika_2_4\4_klase_darbi\2013_14\4_klase_citplanet\Kājainīte_LieneGrava_4.k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614488"/>
            <a:ext cx="3816350" cy="5087937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Rectangle 3"/>
          <p:cNvSpPr>
            <a:spLocks noChangeArrowheads="1"/>
          </p:cNvSpPr>
          <p:nvPr/>
        </p:nvSpPr>
        <p:spPr bwMode="auto">
          <a:xfrm flipV="1">
            <a:off x="527050" y="1196975"/>
            <a:ext cx="7391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Virsraksts 1"/>
          <p:cNvSpPr>
            <a:spLocks noGrp="1"/>
          </p:cNvSpPr>
          <p:nvPr>
            <p:ph type="title"/>
          </p:nvPr>
        </p:nvSpPr>
        <p:spPr>
          <a:xfrm>
            <a:off x="577850" y="333375"/>
            <a:ext cx="8413750" cy="485775"/>
          </a:xfrm>
        </p:spPr>
        <p:txBody>
          <a:bodyPr/>
          <a:lstStyle/>
          <a:p>
            <a:r>
              <a:rPr lang="lv-LV" altLang="lv-LV" sz="3200" smtClean="0"/>
              <a:t>Ogres novada pētniecisko darbu konkursā</a:t>
            </a:r>
          </a:p>
        </p:txBody>
      </p:sp>
      <p:pic>
        <p:nvPicPr>
          <p:cNvPr id="63491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6638" y="981075"/>
            <a:ext cx="4203700" cy="2798763"/>
          </a:xfrm>
          <a:ln w="12700">
            <a:solidFill>
              <a:srgbClr val="798779"/>
            </a:solidFill>
            <a:miter lim="800000"/>
            <a:headEnd/>
            <a:tailEnd/>
          </a:ln>
        </p:spPr>
      </p:pic>
      <p:pic>
        <p:nvPicPr>
          <p:cNvPr id="63492" name="Satura vietturis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81075"/>
            <a:ext cx="4202113" cy="2797175"/>
          </a:xfrm>
          <a:ln w="12700">
            <a:solidFill>
              <a:srgbClr val="798779"/>
            </a:solidFill>
            <a:miter lim="800000"/>
            <a:headEnd/>
            <a:tailEnd/>
          </a:ln>
        </p:spPr>
      </p:pic>
      <p:pic>
        <p:nvPicPr>
          <p:cNvPr id="63493" name="Picture 2" descr="C:\Users\IZM\Documents\01_Audzinasana\Projekti_Ogre_2014\nzpd_2014 (3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860800"/>
            <a:ext cx="4889500" cy="2746375"/>
          </a:xfrm>
          <a:prstGeom prst="rect">
            <a:avLst/>
          </a:prstGeom>
          <a:noFill/>
          <a:ln w="12700">
            <a:solidFill>
              <a:srgbClr val="798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Virsraksts 1"/>
          <p:cNvSpPr>
            <a:spLocks noGrp="1"/>
          </p:cNvSpPr>
          <p:nvPr>
            <p:ph type="title"/>
          </p:nvPr>
        </p:nvSpPr>
        <p:spPr>
          <a:xfrm>
            <a:off x="4787900" y="333375"/>
            <a:ext cx="4248150" cy="935038"/>
          </a:xfrm>
        </p:spPr>
        <p:txBody>
          <a:bodyPr/>
          <a:lstStyle/>
          <a:p>
            <a:r>
              <a:rPr lang="lv-LV" altLang="lv-LV" sz="2800" smtClean="0"/>
              <a:t>Konkurss «Esi gudrs, būsi vesels!»</a:t>
            </a:r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625" y="1484313"/>
            <a:ext cx="3384550" cy="5075237"/>
          </a:xfrm>
          <a:ln w="19050">
            <a:solidFill>
              <a:schemeClr val="accent3">
                <a:lumMod val="25000"/>
              </a:schemeClr>
            </a:solidFill>
          </a:ln>
        </p:spPr>
      </p:pic>
      <p:pic>
        <p:nvPicPr>
          <p:cNvPr id="8" name="Satura vietturis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9750" y="3789363"/>
            <a:ext cx="4176713" cy="2786062"/>
          </a:xfrm>
          <a:ln w="19050">
            <a:solidFill>
              <a:schemeClr val="accent3">
                <a:lumMod val="25000"/>
              </a:schemeClr>
            </a:solidFill>
          </a:ln>
        </p:spPr>
      </p:pic>
      <p:pic>
        <p:nvPicPr>
          <p:cNvPr id="75778" name="Picture 2" descr="C:\Users\IZM\Documents\02_Ieva\07_Majas_lapa\Galerijam\2013_2014_mg_2sem\76_esi_gudrs_busi_vesels_01_04\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815975"/>
            <a:ext cx="4176713" cy="2786063"/>
          </a:xfrm>
          <a:prstGeom prst="rect">
            <a:avLst/>
          </a:prstGeom>
          <a:noFill/>
          <a:ln w="19050">
            <a:solidFill>
              <a:schemeClr val="accent3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615950"/>
            <a:ext cx="4387850" cy="536575"/>
          </a:xfrm>
        </p:spPr>
        <p:txBody>
          <a:bodyPr/>
          <a:lstStyle/>
          <a:p>
            <a:pPr eaLnBrk="1" hangingPunct="1"/>
            <a:r>
              <a:rPr lang="lv-LV" altLang="lv-LV" smtClean="0"/>
              <a:t>Skolas misija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797425"/>
            <a:ext cx="8783638" cy="1728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lv-LV" altLang="lv-LV" b="1" smtClean="0"/>
              <a:t>	Sekmēt ikviena skolēna un skolotāja iespējas pilnveidoties un kļūt par konkurētspējīgu, brīvu, atbildīgu cilvēku.</a:t>
            </a:r>
          </a:p>
        </p:txBody>
      </p:sp>
      <p:pic>
        <p:nvPicPr>
          <p:cNvPr id="10244" name="Picture 5" descr="C:\Users\IZM\Documents\02_Ieva\07_Majas_lapa\titulam\IMG_1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49688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038" y="522288"/>
            <a:ext cx="5795962" cy="782637"/>
          </a:xfrm>
        </p:spPr>
        <p:txBody>
          <a:bodyPr/>
          <a:lstStyle/>
          <a:p>
            <a:r>
              <a:rPr lang="lv-LV" altLang="lv-LV" sz="2800" smtClean="0"/>
              <a:t>AEGEE Ogre projekts</a:t>
            </a:r>
            <a:br>
              <a:rPr lang="lv-LV" altLang="lv-LV" sz="2800" smtClean="0"/>
            </a:br>
            <a:r>
              <a:rPr lang="lv-LV" altLang="lv-LV" sz="2800" smtClean="0"/>
              <a:t>Eiropas Paklājs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35125"/>
            <a:ext cx="68040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23863"/>
            <a:ext cx="8353425" cy="782637"/>
          </a:xfrm>
        </p:spPr>
        <p:txBody>
          <a:bodyPr/>
          <a:lstStyle/>
          <a:p>
            <a:r>
              <a:rPr lang="lv-LV" altLang="lv-LV" sz="2800" smtClean="0"/>
              <a:t>OJK „Projektu darbnīca” Zobrata Akadēmija un Suntažu Aktīvie Jaunieši</a:t>
            </a:r>
          </a:p>
        </p:txBody>
      </p:sp>
      <p:pic>
        <p:nvPicPr>
          <p:cNvPr id="66563" name="Picture 4" descr="BILDE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801370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6516687" cy="774700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Comenius 1 projekts “Wasser, Quellen, Brunnen, Br</a:t>
            </a:r>
            <a:r>
              <a:rPr lang="en-US" altLang="lv-LV" sz="2800" smtClean="0">
                <a:cs typeface="Arial" panose="020B0604020202020204" pitchFamily="34" charset="0"/>
              </a:rPr>
              <a:t>ü</a:t>
            </a:r>
            <a:r>
              <a:rPr lang="lv-LV" altLang="lv-LV" sz="2800" smtClean="0">
                <a:cs typeface="Arial" panose="020B0604020202020204" pitchFamily="34" charset="0"/>
              </a:rPr>
              <a:t>cken” 2005. – 2008.</a:t>
            </a:r>
          </a:p>
        </p:txBody>
      </p:sp>
      <p:pic>
        <p:nvPicPr>
          <p:cNvPr id="67587" name="Picture 3" descr="IMG_3267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565275"/>
            <a:ext cx="8964613" cy="5032375"/>
          </a:xfr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socr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6"/>
          <a:stretch>
            <a:fillRect/>
          </a:stretch>
        </p:blipFill>
        <p:spPr bwMode="auto">
          <a:xfrm>
            <a:off x="6710363" y="333375"/>
            <a:ext cx="24114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79388" y="333375"/>
            <a:ext cx="63007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lv-LV" altLang="lv-LV" sz="2800" i="1"/>
              <a:t>Comenius 1 projekts “Tolerance</a:t>
            </a:r>
            <a:r>
              <a:rPr kumimoji="0" lang="lv-LV" altLang="lv-LV" sz="2800" i="1">
                <a:cs typeface="Arial" panose="020B0604020202020204" pitchFamily="34" charset="0"/>
              </a:rPr>
              <a:t>” 2009. - 2011.</a:t>
            </a:r>
          </a:p>
        </p:txBody>
      </p:sp>
      <p:pic>
        <p:nvPicPr>
          <p:cNvPr id="68611" name="Picture 4" descr="soc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1"/>
          <a:stretch>
            <a:fillRect/>
          </a:stretch>
        </p:blipFill>
        <p:spPr bwMode="auto">
          <a:xfrm>
            <a:off x="6732588" y="333375"/>
            <a:ext cx="24114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84313"/>
            <a:ext cx="8712200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Virsraksts 1"/>
          <p:cNvSpPr>
            <a:spLocks noGrp="1"/>
          </p:cNvSpPr>
          <p:nvPr>
            <p:ph type="title"/>
          </p:nvPr>
        </p:nvSpPr>
        <p:spPr>
          <a:xfrm>
            <a:off x="0" y="404813"/>
            <a:ext cx="6732588" cy="782637"/>
          </a:xfrm>
        </p:spPr>
        <p:txBody>
          <a:bodyPr/>
          <a:lstStyle/>
          <a:p>
            <a:r>
              <a:rPr lang="lv-LV" altLang="lv-LV" sz="2800" smtClean="0"/>
              <a:t>Comenius1 projekts </a:t>
            </a:r>
            <a:br>
              <a:rPr lang="lv-LV" altLang="lv-LV" sz="2800" smtClean="0"/>
            </a:br>
            <a:r>
              <a:rPr lang="lv-LV" altLang="lv-LV" sz="2800" smtClean="0"/>
              <a:t>«Outdoor Learning for All» 2014.-2015.</a:t>
            </a:r>
          </a:p>
        </p:txBody>
      </p:sp>
      <p:pic>
        <p:nvPicPr>
          <p:cNvPr id="69635" name="Satura vietturis 4" descr="Fotoattēls0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611313"/>
            <a:ext cx="3902075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Satura vietturis 5" descr="Fotoattēls0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628775"/>
            <a:ext cx="38893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Attēls 12" descr="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22574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mtClean="0"/>
              <a:t>Interešu izglītība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3250" y="1296988"/>
            <a:ext cx="4202113" cy="1727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5 tautisko deju kolektīvi</a:t>
            </a:r>
          </a:p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3 kori</a:t>
            </a:r>
          </a:p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2 vieglatlētikas pulciņi</a:t>
            </a:r>
          </a:p>
        </p:txBody>
      </p:sp>
      <p:sp>
        <p:nvSpPr>
          <p:cNvPr id="70660" name="Satura vietturis 1"/>
          <p:cNvSpPr>
            <a:spLocks noGrp="1"/>
          </p:cNvSpPr>
          <p:nvPr>
            <p:ph sz="half" idx="2"/>
          </p:nvPr>
        </p:nvSpPr>
        <p:spPr>
          <a:xfrm>
            <a:off x="5508625" y="1268413"/>
            <a:ext cx="3500438" cy="20161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kokapstrādes</a:t>
            </a:r>
          </a:p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floristikas</a:t>
            </a:r>
          </a:p>
          <a:p>
            <a:pPr eaLnBrk="1" hangingPunct="1">
              <a:lnSpc>
                <a:spcPct val="120000"/>
              </a:lnSpc>
            </a:pPr>
            <a:r>
              <a:rPr lang="lv-LV" altLang="lv-LV" sz="2400" smtClean="0"/>
              <a:t>rokdarbu u.c. pulciņi</a:t>
            </a:r>
          </a:p>
        </p:txBody>
      </p:sp>
      <p:pic>
        <p:nvPicPr>
          <p:cNvPr id="70661" name="Picture 1" descr="C:\Users\IZM\Documents\02_Ieva\07_Majas_lapa\Galerijam\2013_2014_mg_2sem\96_maminu_diena_1_12_kl_10_05\IMG_8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24188"/>
            <a:ext cx="8675687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IZM\Documents\02_Ieva\07_Majas_lapa\Galerijam\2013_2014_mg_2sem\93_deju_skates_08_05\P5083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3725"/>
            <a:ext cx="8675687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IZM\Documents\02_Ieva\07_Majas_lapa\Galerijam\2013_2014_mg_2sem\86_2_4kl_koru_skate_17_04\P4172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5038"/>
            <a:ext cx="91440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C:\Users\IZM\Documents\02_Ieva\07_Majas_lapa\Galerijam\2013_2014_mg_2sem\86_2_4kl_koru_skate_17_04\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6725"/>
            <a:ext cx="18732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C:\Users\IZM\Documents\02_Ieva\07_Majas_lapa\Galerijam\2013_2014_mg_2sem\88_5_9kl_koru_skate_26_04\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466725"/>
            <a:ext cx="18811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C:\Users\IZM\Documents\02_Ieva\07_Majas_lapa\Galerijam\2013_2014_mg_2sem\93_deju_skates_08_05\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66725"/>
            <a:ext cx="181451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 descr="C:\Users\IZM\Documents\02_Ieva\07_Majas_lapa\Galerijam\2013_2014_mg_2sem\93_deju_skates_08_05\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66725"/>
            <a:ext cx="1808163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IZM\Documents\02_Ieva\07_Majas_lapa\Galerijam\2013_2014_mg_2sem\96_maminu_diena_1_12_kl_10_05\IMG_8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00"/>
            <a:ext cx="913288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IZM\Documents\02_Ieva\07_Majas_lapa\prezidents\IMG_3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670050"/>
            <a:ext cx="600392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Virsraksts 1"/>
          <p:cNvSpPr>
            <a:spLocks noGrp="1"/>
          </p:cNvSpPr>
          <p:nvPr>
            <p:ph type="title"/>
          </p:nvPr>
        </p:nvSpPr>
        <p:spPr>
          <a:xfrm>
            <a:off x="565150" y="314325"/>
            <a:ext cx="8413750" cy="781050"/>
          </a:xfrm>
        </p:spPr>
        <p:txBody>
          <a:bodyPr/>
          <a:lstStyle/>
          <a:p>
            <a:r>
              <a:rPr lang="lv-LV" altLang="lv-LV" sz="2800" smtClean="0"/>
              <a:t>2012.gada 7.decembrī Valsts Prezidents viesojās Suntažu vidusskolā</a:t>
            </a:r>
          </a:p>
        </p:txBody>
      </p:sp>
      <p:pic>
        <p:nvPicPr>
          <p:cNvPr id="108547" name="Picture 3" descr="C:\Users\IZM\Documents\02_Ieva\07_Majas_lapa\Galerijam\2013_2014_mg_2sem\74_prezid_davinatas_gramatas\IMG_5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944938"/>
            <a:ext cx="2305050" cy="172878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4" descr="C:\Users\IZM\Documents\02_Ieva\07_Majas_lapa\Galerijam\2013_2014_mg_2sem\74_prezid_davinatas_gramatas\IMG_5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665288"/>
            <a:ext cx="151288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IZM\Documents\02_Ieva\07_Majas_lapa\prezidents\IMG_35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63" y="1673225"/>
            <a:ext cx="6003925" cy="400526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ZM\Documents\02_Ieva\07_Majas_lapa\Galerijam\2013_2014_mg_2sem\74_prezid_davinatas_gramatas\IMG_5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1150" y="1670050"/>
            <a:ext cx="1512888" cy="176371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333375"/>
            <a:ext cx="8064500" cy="12239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lv-LV" altLang="lv-LV" sz="2800" smtClean="0"/>
              <a:t>Moto:</a:t>
            </a:r>
          </a:p>
          <a:p>
            <a:pPr marL="609600" indent="-609600" eaLnBrk="1" hangingPunct="1">
              <a:buFontTx/>
              <a:buNone/>
            </a:pPr>
            <a:r>
              <a:rPr lang="lv-LV" altLang="lv-LV" sz="2800" smtClean="0"/>
              <a:t> “Mēs esam, mēs būsim un paliksim.” K. Ulmanis	</a:t>
            </a:r>
          </a:p>
        </p:txBody>
      </p:sp>
      <p:pic>
        <p:nvPicPr>
          <p:cNvPr id="5124" name="Picture 4" descr="IMG_50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32588" y="2605088"/>
            <a:ext cx="2251075" cy="3960812"/>
          </a:xfrm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Satura vietturis 2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8313" y="2605088"/>
            <a:ext cx="6143625" cy="3960812"/>
          </a:xfr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6700838" y="2154238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v-LV" altLang="lv-LV" sz="1600">
                <a:latin typeface="Times New Roman" panose="02020603050405020304" pitchFamily="18" charset="0"/>
              </a:rPr>
              <a:t>Skolēnu darināts karogs</a:t>
            </a:r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468313" y="2132013"/>
            <a:ext cx="2303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v-LV" altLang="lv-LV" sz="1600">
                <a:latin typeface="Times New Roman" panose="02020603050405020304" pitchFamily="18" charset="0"/>
              </a:rPr>
              <a:t>Skolas vietne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04813"/>
            <a:ext cx="4284662" cy="774700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Pilī - Ogres Mākslas skolas studija</a:t>
            </a:r>
          </a:p>
        </p:txBody>
      </p:sp>
      <p:pic>
        <p:nvPicPr>
          <p:cNvPr id="75779" name="Picture 5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16113"/>
            <a:ext cx="2886075" cy="47561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6" descr="MMj0163113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4663" y="636588"/>
            <a:ext cx="10350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MMj0163113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3438" y="4149725"/>
            <a:ext cx="10350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 descr="C:\Users\IZM\Documents\02_Ieva\07_Majas_lapa\Galerijam\2013_2014_mg_2sem\105_ms_diplomd_aizst_06_06\IMG_08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16338"/>
            <a:ext cx="5086350" cy="282892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C:\Users\IZM\Documents\02_Ieva\07_Majas_lapa\Galerijam\2013_2014_mg_2sem\91_makslas_skolai_10_gadi_izstade_06_05\IMG_82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60350"/>
            <a:ext cx="5086350" cy="3392488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354013"/>
            <a:ext cx="8507413" cy="438150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Mākslas skolas darbu izstādes skolas zālē</a:t>
            </a:r>
          </a:p>
        </p:txBody>
      </p:sp>
      <p:pic>
        <p:nvPicPr>
          <p:cNvPr id="76803" name="Picture 8" descr="makslas_skolas_iz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91440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C:\Users\IZM\Documents\02_Ieva\07_Majas_lapa\Galerijam\2013_2014_mg_2sem\91_makslas_skolai_10_gadi_izstade_06_05\IMG_82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2557462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C:\Users\IZM\Documents\02_Ieva\07_Majas_lapa\Galerijam\2013_2014_mg_2sem\91_makslas_skolai_10_gadi_izstade_06_05\IMG_82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80645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C:\Users\IZM\Documents\02_Ieva\07_Majas_lapa\Galerijam\2013_2014_mg_2sem\91_makslas_skolai_10_gadi_izstade_06_05\IMG_82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1"/>
          <a:stretch>
            <a:fillRect/>
          </a:stretch>
        </p:blipFill>
        <p:spPr bwMode="auto">
          <a:xfrm>
            <a:off x="395288" y="690563"/>
            <a:ext cx="7561262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:\Users\IZM\Documents\02_Ieva\07_Majas_lapa\Galerijam\2013_2014_mg_2sem\91_makslas_skolai_10_gadi_izstade_06_05\IMG_82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051050" y="1219200"/>
            <a:ext cx="70929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Virsraksts 1"/>
          <p:cNvSpPr>
            <a:spLocks noGrp="1"/>
          </p:cNvSpPr>
          <p:nvPr>
            <p:ph type="title"/>
          </p:nvPr>
        </p:nvSpPr>
        <p:spPr>
          <a:xfrm>
            <a:off x="684213" y="503238"/>
            <a:ext cx="8413750" cy="388937"/>
          </a:xfrm>
        </p:spPr>
        <p:txBody>
          <a:bodyPr/>
          <a:lstStyle/>
          <a:p>
            <a:r>
              <a:rPr lang="lv-LV" altLang="lv-LV" sz="2400" smtClean="0"/>
              <a:t>Mūzikas skolas studija no 2013. gada</a:t>
            </a:r>
          </a:p>
        </p:txBody>
      </p:sp>
      <p:pic>
        <p:nvPicPr>
          <p:cNvPr id="71683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45074"/>
          <a:stretch>
            <a:fillRect/>
          </a:stretch>
        </p:blipFill>
        <p:spPr>
          <a:xfrm>
            <a:off x="539750" y="404813"/>
            <a:ext cx="2592388" cy="3148012"/>
          </a:xfrm>
          <a:ln w="19050">
            <a:solidFill>
              <a:schemeClr val="accent3">
                <a:lumMod val="25000"/>
              </a:schemeClr>
            </a:solidFill>
          </a:ln>
        </p:spPr>
      </p:pic>
      <p:pic>
        <p:nvPicPr>
          <p:cNvPr id="77828" name="Picture 2" descr="C:\Users\IZM\Documents\02_Ieva\07_Majas_lapa\Galerijam\04_muz_sk_atklasana\IMG_7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92375"/>
            <a:ext cx="5829300" cy="3889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IMG_96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400050"/>
            <a:ext cx="9144000" cy="536575"/>
          </a:xfrm>
        </p:spPr>
        <p:txBody>
          <a:bodyPr/>
          <a:lstStyle/>
          <a:p>
            <a:r>
              <a:rPr lang="lv-LV" altLang="lv-LV" smtClean="0">
                <a:solidFill>
                  <a:schemeClr val="bg1"/>
                </a:solidFill>
              </a:rPr>
              <a:t>Sporta zālē notiek sacensības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G_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>
                <a:solidFill>
                  <a:schemeClr val="accent2"/>
                </a:solidFill>
              </a:rPr>
              <a:t>Viesojas olimpietis Aigars Fadejevs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G_25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698500" y="115888"/>
            <a:ext cx="8413750" cy="531812"/>
          </a:xfrm>
        </p:spPr>
        <p:txBody>
          <a:bodyPr/>
          <a:lstStyle/>
          <a:p>
            <a:r>
              <a:rPr lang="lv-LV" altLang="lv-LV" smtClean="0"/>
              <a:t>Jaunieši gatavojas konkursiem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IMG_4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532812" cy="56880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9144000" cy="754062"/>
          </a:xfrm>
        </p:spPr>
        <p:txBody>
          <a:bodyPr/>
          <a:lstStyle/>
          <a:p>
            <a:pPr eaLnBrk="1" hangingPunct="1"/>
            <a:r>
              <a:rPr lang="lv-LV" altLang="lv-LV" sz="2800" smtClean="0"/>
              <a:t> Sadarbība ar biedrību «Parkas» - klinšu kāpšanas siena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Sadarbība ar pagasta pārvaldi</a:t>
            </a:r>
          </a:p>
        </p:txBody>
      </p:sp>
      <p:pic>
        <p:nvPicPr>
          <p:cNvPr id="100354" name="Picture 2" descr="C:\Users\IZM\Documents\02_Ieva\07_Majas_lapa\Galerijam\13_pienemsana_pie_direkt\IMG_03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31863"/>
            <a:ext cx="4464050" cy="2978150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C:\Users\IZM\Documents\02_Ieva\07_Majas_lapa\Galerijam\2014_15mg\09_septembris\01_1_septembris_01\01_atkl_pagalma\IMG_3655.JPG"/>
          <p:cNvPicPr>
            <a:picLocks noChangeAspect="1" noChangeArrowheads="1"/>
          </p:cNvPicPr>
          <p:nvPr/>
        </p:nvPicPr>
        <p:blipFill rotWithShape="1">
          <a:blip r:embed="rId3"/>
          <a:srcRect l="45714" t="4358"/>
          <a:stretch/>
        </p:blipFill>
        <p:spPr bwMode="auto">
          <a:xfrm>
            <a:off x="5016500" y="1773238"/>
            <a:ext cx="4092575" cy="4806950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C:\Users\IZM\Documents\02_Ieva\07_Majas_lapa\Galerijam\2013_2014_mg_2sem\105_ms_diplomd_aizst_06_06\IMG_08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473450"/>
            <a:ext cx="4462462" cy="3349625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Virsraksts 1"/>
          <p:cNvSpPr>
            <a:spLocks noGrp="1"/>
          </p:cNvSpPr>
          <p:nvPr>
            <p:ph type="title"/>
          </p:nvPr>
        </p:nvSpPr>
        <p:spPr>
          <a:xfrm>
            <a:off x="622300" y="404813"/>
            <a:ext cx="8413750" cy="531812"/>
          </a:xfrm>
        </p:spPr>
        <p:txBody>
          <a:bodyPr/>
          <a:lstStyle/>
          <a:p>
            <a:r>
              <a:rPr lang="lv-LV" altLang="lv-LV" smtClean="0"/>
              <a:t>Skolas padome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8270875" cy="5516562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mtClean="0"/>
              <a:t>Skolēnu pašpārvalde</a:t>
            </a:r>
          </a:p>
        </p:txBody>
      </p:sp>
      <p:pic>
        <p:nvPicPr>
          <p:cNvPr id="18435" name="Picture 2" descr="C:\Users\IZM\Documents\02_Ieva\07_Majas_lapa\Galerijam\2014_15mg\09_septembris\07_skol_pasparv_sanaksme_11\IMG_42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7921625" cy="5281612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3457575" cy="792163"/>
          </a:xfrm>
        </p:spPr>
        <p:txBody>
          <a:bodyPr/>
          <a:lstStyle/>
          <a:p>
            <a:r>
              <a:rPr lang="lv-LV" altLang="lv-LV" smtClean="0"/>
              <a:t>Statistika: </a:t>
            </a:r>
          </a:p>
        </p:txBody>
      </p:sp>
      <p:pic>
        <p:nvPicPr>
          <p:cNvPr id="12291" name="Picture 4" descr="MCj0300119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1906587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MCj039746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24145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9"/>
          <p:cNvSpPr>
            <a:spLocks noChangeArrowheads="1" noChangeShapeType="1" noTextEdit="1"/>
          </p:cNvSpPr>
          <p:nvPr/>
        </p:nvSpPr>
        <p:spPr bwMode="auto">
          <a:xfrm>
            <a:off x="4716463" y="765175"/>
            <a:ext cx="15113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b="1" kern="1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100000">
                      <a:srgbClr val="FF3300"/>
                    </a:gs>
                  </a:gsLst>
                  <a:lin ang="0" scaled="1"/>
                </a:gradFill>
                <a:latin typeface="Kartika" panose="02020503030404060203" pitchFamily="18" charset="0"/>
                <a:cs typeface="Kartika" panose="02020503030404060203" pitchFamily="18" charset="0"/>
              </a:rPr>
              <a:t>42</a:t>
            </a:r>
          </a:p>
        </p:txBody>
      </p:sp>
      <p:pic>
        <p:nvPicPr>
          <p:cNvPr id="12294" name="Picture 13" descr="MCj027921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5963" y="4508500"/>
            <a:ext cx="126841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37063"/>
            <a:ext cx="14097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6" name="WordArt 46"/>
          <p:cNvSpPr>
            <a:spLocks noChangeArrowheads="1" noChangeShapeType="1" noTextEdit="1"/>
          </p:cNvSpPr>
          <p:nvPr/>
        </p:nvSpPr>
        <p:spPr bwMode="auto">
          <a:xfrm>
            <a:off x="6084888" y="3068638"/>
            <a:ext cx="2049462" cy="11525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lv-LV" sz="3600" b="1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50000">
                      <a:srgbClr val="FF6600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Kartika"/>
                <a:cs typeface="Kartika"/>
              </a:rPr>
              <a:t>  </a:t>
            </a:r>
          </a:p>
        </p:txBody>
      </p:sp>
      <p:sp>
        <p:nvSpPr>
          <p:cNvPr id="10250" name="WordArt 10"/>
          <p:cNvSpPr>
            <a:spLocks noChangeArrowheads="1" noChangeShapeType="1" noTextEdit="1"/>
          </p:cNvSpPr>
          <p:nvPr/>
        </p:nvSpPr>
        <p:spPr bwMode="auto">
          <a:xfrm>
            <a:off x="2009775" y="2298700"/>
            <a:ext cx="2428875" cy="1346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lv-LV" sz="1800" b="1" kern="10" dirty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50000">
                      <a:schemeClr val="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Kristen ITC"/>
              </a:rPr>
              <a:t>   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Virsraksts 1"/>
          <p:cNvSpPr>
            <a:spLocks noGrp="1"/>
          </p:cNvSpPr>
          <p:nvPr>
            <p:ph type="title"/>
          </p:nvPr>
        </p:nvSpPr>
        <p:spPr>
          <a:xfrm>
            <a:off x="611188" y="449263"/>
            <a:ext cx="8413750" cy="487362"/>
          </a:xfrm>
        </p:spPr>
        <p:txBody>
          <a:bodyPr/>
          <a:lstStyle/>
          <a:p>
            <a:r>
              <a:rPr lang="lv-LV" altLang="lv-LV" sz="3200" smtClean="0"/>
              <a:t>Pirmsskolas izglītība</a:t>
            </a:r>
          </a:p>
        </p:txBody>
      </p:sp>
      <p:pic>
        <p:nvPicPr>
          <p:cNvPr id="86019" name="Picture 2" descr="C:\Users\IZM\Documents\02_Ieva\07_Majas_lapa\Galerijam\2013_2014_mg_2sem\95_maminu_diena_piecgadigie_10_05\IMG_8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781300"/>
            <a:ext cx="9144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 descr="C:\Users\IZM\Documents\02_Ieva\07_Majas_lapa\Galerijam\2013_2014_mg_2sem\101_brivlaisana_30_05\IMG_0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41925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irsraksts 1"/>
          <p:cNvSpPr txBox="1">
            <a:spLocks/>
          </p:cNvSpPr>
          <p:nvPr/>
        </p:nvSpPr>
        <p:spPr bwMode="auto">
          <a:xfrm>
            <a:off x="5003800" y="1604963"/>
            <a:ext cx="4021138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kumimoji="0" lang="lv-LV" sz="2800" kern="0" dirty="0" smtClean="0"/>
              <a:t>5 – 6 gadīgo apmācība</a:t>
            </a:r>
            <a:endParaRPr kumimoji="0" lang="lv-LV" sz="2800" kern="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IZM\Documents\02_Ieva\07_Majas_lapa\Galerijam\06_suntini_gada_jubileja\_DSC0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06613"/>
            <a:ext cx="5329237" cy="35544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Virsraksts 1"/>
          <p:cNvSpPr>
            <a:spLocks noGrp="1"/>
          </p:cNvSpPr>
          <p:nvPr>
            <p:ph type="title"/>
          </p:nvPr>
        </p:nvSpPr>
        <p:spPr>
          <a:xfrm>
            <a:off x="4787900" y="620713"/>
            <a:ext cx="2808288" cy="487362"/>
          </a:xfrm>
        </p:spPr>
        <p:txBody>
          <a:bodyPr/>
          <a:lstStyle/>
          <a:p>
            <a:pPr algn="ctr"/>
            <a:r>
              <a:rPr lang="lv-LV" altLang="lv-LV" sz="3200" smtClean="0"/>
              <a:t>«Suntiņi»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304800"/>
            <a:ext cx="3141662" cy="3756025"/>
          </a:xfrm>
          <a:prstGeom prst="rect">
            <a:avLst/>
          </a:prstGeom>
          <a:noFill/>
          <a:ln w="12700" cap="sq" cmpd="sng">
            <a:solidFill>
              <a:schemeClr val="tx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" y="4137025"/>
            <a:ext cx="3143250" cy="2532063"/>
          </a:xfrm>
          <a:prstGeom prst="rect">
            <a:avLst/>
          </a:prstGeom>
          <a:noFill/>
          <a:ln w="12700" cap="sq" cmpd="sng">
            <a:solidFill>
              <a:schemeClr val="tx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irsraksts 1"/>
          <p:cNvSpPr txBox="1">
            <a:spLocks/>
          </p:cNvSpPr>
          <p:nvPr/>
        </p:nvSpPr>
        <p:spPr bwMode="auto">
          <a:xfrm>
            <a:off x="6732588" y="1457325"/>
            <a:ext cx="23495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kumimoji="0" lang="lv-LV" altLang="lv-LV" sz="3200" kern="0" dirty="0" smtClean="0"/>
              <a:t>«</a:t>
            </a:r>
            <a:r>
              <a:rPr kumimoji="0" lang="lv-LV" altLang="lv-LV" sz="3200" kern="0" dirty="0" err="1" smtClean="0"/>
              <a:t>Zīļuks</a:t>
            </a:r>
            <a:r>
              <a:rPr kumimoji="0" lang="lv-LV" altLang="lv-LV" sz="3200" kern="0" dirty="0" smtClean="0"/>
              <a:t>»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6300788" cy="720725"/>
          </a:xfrm>
        </p:spPr>
        <p:txBody>
          <a:bodyPr/>
          <a:lstStyle/>
          <a:p>
            <a:r>
              <a:rPr lang="lv-LV" altLang="lv-LV" smtClean="0"/>
              <a:t>Skolas atbalsta personāls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341438"/>
            <a:ext cx="5618162" cy="1800225"/>
          </a:xfrm>
        </p:spPr>
        <p:txBody>
          <a:bodyPr/>
          <a:lstStyle/>
          <a:p>
            <a:r>
              <a:rPr lang="lv-LV" altLang="lv-LV" sz="2800" smtClean="0"/>
              <a:t>ārstniecības persona – skolas medmāsa</a:t>
            </a:r>
          </a:p>
          <a:p>
            <a:r>
              <a:rPr lang="lv-LV" altLang="lv-LV" sz="2800" smtClean="0"/>
              <a:t>psihologs</a:t>
            </a:r>
          </a:p>
          <a:p>
            <a:r>
              <a:rPr lang="lv-LV" altLang="lv-LV" sz="2800" smtClean="0"/>
              <a:t>logopēds</a:t>
            </a:r>
          </a:p>
        </p:txBody>
      </p:sp>
      <p:pic>
        <p:nvPicPr>
          <p:cNvPr id="88068" name="Picture 4" descr="IMG_5028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2924175"/>
            <a:ext cx="2400300" cy="3600450"/>
          </a:xfrm>
          <a:noFill/>
          <a:ln w="1905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5" descr="IMG_5027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3" t="23558" r="2777"/>
          <a:stretch>
            <a:fillRect/>
          </a:stretch>
        </p:blipFill>
        <p:spPr>
          <a:xfrm>
            <a:off x="6659563" y="476250"/>
            <a:ext cx="2376487" cy="2378075"/>
          </a:xfrm>
          <a:noFill/>
          <a:ln w="1905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6" descr="IMG_50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03588"/>
            <a:ext cx="4754563" cy="316865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515938"/>
            <a:ext cx="4356100" cy="536575"/>
          </a:xfrm>
        </p:spPr>
        <p:txBody>
          <a:bodyPr/>
          <a:lstStyle/>
          <a:p>
            <a:r>
              <a:rPr lang="lv-LV" altLang="lv-LV" smtClean="0"/>
              <a:t>Skolas ēdnīca</a:t>
            </a:r>
          </a:p>
        </p:txBody>
      </p:sp>
      <p:pic>
        <p:nvPicPr>
          <p:cNvPr id="89091" name="Picture 16" descr="Picture 0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2968625" cy="3960812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19" descr="tresdiena 006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4292600"/>
            <a:ext cx="3168650" cy="2376488"/>
          </a:xfr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3" name="Picture 20" descr="Picture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55875"/>
            <a:ext cx="5483225" cy="4113213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22" descr="MMj0178114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365625"/>
            <a:ext cx="1584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620713"/>
            <a:ext cx="3851275" cy="487362"/>
          </a:xfrm>
        </p:spPr>
        <p:txBody>
          <a:bodyPr/>
          <a:lstStyle/>
          <a:p>
            <a:r>
              <a:rPr lang="lv-LV" altLang="lv-LV" sz="3200" smtClean="0"/>
              <a:t>... un pusdienas</a:t>
            </a:r>
          </a:p>
        </p:txBody>
      </p:sp>
      <p:pic>
        <p:nvPicPr>
          <p:cNvPr id="90115" name="Picture 6" descr="Picture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3024188" cy="4032250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8" descr="tresdiena 003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2636838"/>
            <a:ext cx="5376863" cy="4032250"/>
          </a:xfr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10" descr="tresdiena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1871662" cy="2322512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12" descr="tresdiena 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547813" cy="2324100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13" descr="MMj0283789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2875"/>
            <a:ext cx="11525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Virsraksts 1"/>
          <p:cNvSpPr>
            <a:spLocks noGrp="1"/>
          </p:cNvSpPr>
          <p:nvPr>
            <p:ph type="title"/>
          </p:nvPr>
        </p:nvSpPr>
        <p:spPr>
          <a:xfrm>
            <a:off x="107950" y="549275"/>
            <a:ext cx="9036050" cy="436563"/>
          </a:xfrm>
        </p:spPr>
        <p:txBody>
          <a:bodyPr/>
          <a:lstStyle/>
          <a:p>
            <a:r>
              <a:rPr lang="lv-LV" altLang="lv-LV" sz="2800" smtClean="0"/>
              <a:t>Trešdaļa skolēnu izmanto skolas autobusu</a:t>
            </a:r>
          </a:p>
        </p:txBody>
      </p:sp>
      <p:pic>
        <p:nvPicPr>
          <p:cNvPr id="91139" name="Picture 3" descr="C:\Users\IZM\Documents\02_Ieva\07_Majas_lapa\titulam\P1030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4"/>
          <a:stretch>
            <a:fillRect/>
          </a:stretch>
        </p:blipFill>
        <p:spPr bwMode="auto">
          <a:xfrm>
            <a:off x="611188" y="1052513"/>
            <a:ext cx="8281987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68638"/>
            <a:ext cx="7772400" cy="531812"/>
          </a:xfrm>
        </p:spPr>
        <p:txBody>
          <a:bodyPr/>
          <a:lstStyle/>
          <a:p>
            <a:pPr eaLnBrk="1" hangingPunct="1"/>
            <a:r>
              <a:rPr lang="lv-LV" altLang="lv-LV" smtClean="0"/>
              <a:t>Kultūrvēsturiskā vide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437063"/>
            <a:ext cx="8424863" cy="766762"/>
          </a:xfrm>
        </p:spPr>
        <p:txBody>
          <a:bodyPr/>
          <a:lstStyle/>
          <a:p>
            <a:pPr eaLnBrk="1" hangingPunct="1"/>
            <a:r>
              <a:rPr lang="lv-LV" altLang="lv-LV" smtClean="0"/>
              <a:t>Ētiskā saikne ar iepriekšējām paaudzēm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IMG_2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914400" y="5373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lv-LV" altLang="lv-LV" i="1"/>
              <a:t>Pils zāle – svinīgiem pasākumiem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mtClean="0"/>
              <a:t>Priekšzāle</a:t>
            </a:r>
          </a:p>
        </p:txBody>
      </p:sp>
      <p:pic>
        <p:nvPicPr>
          <p:cNvPr id="94211" name="Picture 4" descr="prieksza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5"/>
          <p:cNvSpPr>
            <a:spLocks noChangeArrowheads="1"/>
          </p:cNvSpPr>
          <p:nvPr/>
        </p:nvSpPr>
        <p:spPr bwMode="auto">
          <a:xfrm>
            <a:off x="611188" y="5876925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lv-LV" altLang="lv-LV" i="1"/>
              <a:t>Priekšzālē skolas absolventu darbi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1788"/>
            <a:ext cx="9144000" cy="531812"/>
          </a:xfrm>
        </p:spPr>
        <p:txBody>
          <a:bodyPr/>
          <a:lstStyle/>
          <a:p>
            <a:pPr eaLnBrk="1" hangingPunct="1"/>
            <a:r>
              <a:rPr lang="lv-LV" altLang="lv-LV" sz="3200" smtClean="0"/>
              <a:t>Skolas muzejā atjaunota ekspozīcija</a:t>
            </a:r>
            <a:r>
              <a:rPr lang="lv-LV" altLang="lv-LV" smtClean="0"/>
              <a:t> </a:t>
            </a:r>
          </a:p>
        </p:txBody>
      </p:sp>
      <p:pic>
        <p:nvPicPr>
          <p:cNvPr id="95235" name="Picture 7" descr="IMG_2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81063"/>
            <a:ext cx="8964613" cy="597693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Virsraksts 1"/>
          <p:cNvSpPr>
            <a:spLocks noGrp="1"/>
          </p:cNvSpPr>
          <p:nvPr>
            <p:ph type="title"/>
          </p:nvPr>
        </p:nvSpPr>
        <p:spPr>
          <a:xfrm>
            <a:off x="215900" y="115888"/>
            <a:ext cx="8964613" cy="782637"/>
          </a:xfrm>
        </p:spPr>
        <p:txBody>
          <a:bodyPr/>
          <a:lstStyle/>
          <a:p>
            <a:r>
              <a:rPr lang="lv-LV" altLang="lv-LV" sz="2800" smtClean="0"/>
              <a:t>Skolēnu skaits Suntažu vidusskolā pa mācību pakāpēm</a:t>
            </a:r>
          </a:p>
        </p:txBody>
      </p:sp>
      <p:graphicFrame>
        <p:nvGraphicFramePr>
          <p:cNvPr id="13315" name="Satura vietturis 3"/>
          <p:cNvGraphicFramePr>
            <a:graphicFrameLocks noGrp="1"/>
          </p:cNvGraphicFramePr>
          <p:nvPr>
            <p:ph idx="1"/>
          </p:nvPr>
        </p:nvGraphicFramePr>
        <p:xfrm>
          <a:off x="488950" y="1433513"/>
          <a:ext cx="8586788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r:id="rId4" imgW="8590008" imgH="5072312" progId="Excel.Chart.8">
                  <p:embed/>
                </p:oleObj>
              </mc:Choice>
              <mc:Fallback>
                <p:oleObj r:id="rId4" imgW="8590008" imgH="5072312" progId="Excel.Chart.8">
                  <p:embed/>
                  <p:pic>
                    <p:nvPicPr>
                      <p:cNvPr id="0" name="Satura vietturis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433513"/>
                        <a:ext cx="8586788" cy="507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IMG_28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76238"/>
            <a:ext cx="8964612" cy="531812"/>
          </a:xfrm>
        </p:spPr>
        <p:txBody>
          <a:bodyPr/>
          <a:lstStyle/>
          <a:p>
            <a:pPr eaLnBrk="1" hangingPunct="1"/>
            <a:r>
              <a:rPr lang="lv-LV" altLang="lv-LV" smtClean="0"/>
              <a:t>Skolas hronika  - Laika Grāmata</a:t>
            </a:r>
          </a:p>
        </p:txBody>
      </p:sp>
      <p:pic>
        <p:nvPicPr>
          <p:cNvPr id="97283" name="Picture 9" descr="laika_gram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38213"/>
            <a:ext cx="8964613" cy="591978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"/>
          <a:stretch>
            <a:fillRect/>
          </a:stretch>
        </p:blipFill>
        <p:spPr bwMode="auto">
          <a:xfrm>
            <a:off x="100013" y="130175"/>
            <a:ext cx="4327525" cy="6480175"/>
          </a:xfrm>
          <a:prstGeom prst="rect">
            <a:avLst/>
          </a:prstGeom>
          <a:noFill/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0175"/>
            <a:ext cx="4368800" cy="6480175"/>
          </a:xfrm>
          <a:prstGeom prst="rect">
            <a:avLst/>
          </a:prstGeom>
          <a:noFill/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G_345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4368800" cy="6553200"/>
          </a:xfr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1" name="Picture 3" descr="IMG_504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88913"/>
            <a:ext cx="4321175" cy="2881312"/>
          </a:xfr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IMG_1957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3213100"/>
            <a:ext cx="2233613" cy="3529013"/>
          </a:xfr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3" name="Picture 5" descr="P1010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3214688"/>
            <a:ext cx="1874837" cy="35274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04813"/>
            <a:ext cx="9144000" cy="482600"/>
          </a:xfrm>
        </p:spPr>
        <p:txBody>
          <a:bodyPr/>
          <a:lstStyle/>
          <a:p>
            <a:pPr algn="l" eaLnBrk="1" hangingPunct="1">
              <a:defRPr/>
            </a:pPr>
            <a:r>
              <a:rPr lang="lv-LV" altLang="lv-LV" sz="3200" dirty="0" smtClean="0">
                <a:solidFill>
                  <a:srgbClr val="FF0000"/>
                </a:solidFill>
              </a:rPr>
              <a:t>interjeri daudzviet veidoti bērnu rokām</a:t>
            </a:r>
            <a:r>
              <a:rPr lang="lv-LV" altLang="lv-LV" sz="3200" dirty="0" smtClean="0">
                <a:solidFill>
                  <a:schemeClr val="accent3">
                    <a:lumMod val="90000"/>
                  </a:schemeClr>
                </a:solidFill>
              </a:rPr>
              <a:t>...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4800600"/>
            <a:ext cx="9109075" cy="1176338"/>
          </a:xfrm>
        </p:spPr>
        <p:txBody>
          <a:bodyPr/>
          <a:lstStyle/>
          <a:p>
            <a:pPr>
              <a:defRPr/>
            </a:pPr>
            <a:r>
              <a:rPr lang="lv-LV" sz="4400" b="1" dirty="0" smtClean="0">
                <a:solidFill>
                  <a:schemeClr val="accent3">
                    <a:lumMod val="90000"/>
                  </a:schemeClr>
                </a:solidFill>
              </a:rPr>
              <a:t>Esiet gaidīti Suntažu vidusskolā!</a:t>
            </a:r>
            <a:endParaRPr lang="lv-LV" sz="4400" b="1" dirty="0">
              <a:solidFill>
                <a:schemeClr val="accent3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oup Home Page">
  <a:themeElements>
    <a:clrScheme name="Group Home Page 1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99CC00"/>
      </a:accent1>
      <a:accent2>
        <a:srgbClr val="800000"/>
      </a:accent2>
      <a:accent3>
        <a:srgbClr val="FFFFE2"/>
      </a:accent3>
      <a:accent4>
        <a:srgbClr val="000000"/>
      </a:accent4>
      <a:accent5>
        <a:srgbClr val="CAE2AA"/>
      </a:accent5>
      <a:accent6>
        <a:srgbClr val="730000"/>
      </a:accent6>
      <a:hlink>
        <a:srgbClr val="CC6600"/>
      </a:hlink>
      <a:folHlink>
        <a:srgbClr val="FFCC66"/>
      </a:folHlink>
    </a:clrScheme>
    <a:fontScheme name="Group Home P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oup Home Page 1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CC66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Home Page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FFFCC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92D00"/>
        </a:accent6>
        <a:hlink>
          <a:srgbClr val="CC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Home Page 3">
        <a:dk1>
          <a:srgbClr val="000000"/>
        </a:dk1>
        <a:lt1>
          <a:srgbClr val="FFFFFF"/>
        </a:lt1>
        <a:dk2>
          <a:srgbClr val="000000"/>
        </a:dk2>
        <a:lt2>
          <a:srgbClr val="69696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Home Page 4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Home Page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Home Pag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Home Page 7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Group Home Page</Template>
  <TotalTime>2279</TotalTime>
  <Words>827</Words>
  <Application>Microsoft Office PowerPoint</Application>
  <PresentationFormat>Slaidrāde ekrānā (4:3)</PresentationFormat>
  <Paragraphs>168</Paragraphs>
  <Slides>94</Slides>
  <Notes>9</Notes>
  <HiddenSlides>0</HiddenSlides>
  <MMClips>0</MMClips>
  <ScaleCrop>false</ScaleCrop>
  <HeadingPairs>
    <vt:vector size="8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Iegulti OLE serveri</vt:lpstr>
      </vt:variant>
      <vt:variant>
        <vt:i4>1</vt:i4>
      </vt:variant>
      <vt:variant>
        <vt:lpstr>Slaidu virsraksti</vt:lpstr>
      </vt:variant>
      <vt:variant>
        <vt:i4>94</vt:i4>
      </vt:variant>
    </vt:vector>
  </HeadingPairs>
  <TitlesOfParts>
    <vt:vector size="99" baseType="lpstr">
      <vt:lpstr>Times New Roman</vt:lpstr>
      <vt:lpstr>Arial</vt:lpstr>
      <vt:lpstr>Calibri</vt:lpstr>
      <vt:lpstr>Group Home Page</vt:lpstr>
      <vt:lpstr>Microsoft Excel diagramma</vt:lpstr>
      <vt:lpstr>PowerPoint prezentācija</vt:lpstr>
      <vt:lpstr>Ogres novada Suntažu vidusskola</vt:lpstr>
      <vt:lpstr>No pils vēstures</vt:lpstr>
      <vt:lpstr>No skolu vēstures Suntažos</vt:lpstr>
      <vt:lpstr>Skolas vīzija</vt:lpstr>
      <vt:lpstr>Skolas misija</vt:lpstr>
      <vt:lpstr>PowerPoint prezentācija</vt:lpstr>
      <vt:lpstr>Statistika: </vt:lpstr>
      <vt:lpstr>Skolēnu skaits Suntažu vidusskolā pa mācību pakāpēm</vt:lpstr>
      <vt:lpstr>PowerPoint prezentācija</vt:lpstr>
      <vt:lpstr>Skolēnu skaits no pagastiem un pilsētām Suntažu vidusskolā</vt:lpstr>
      <vt:lpstr>Skolēnu skaits no pagastiem Lauberes filiālē</vt:lpstr>
      <vt:lpstr>Prognoze izglītojamo skaitam tuvākajos gados </vt:lpstr>
      <vt:lpstr>Skolotāju kolektīvs</vt:lpstr>
      <vt:lpstr>Skolotāju izglītība</vt:lpstr>
      <vt:lpstr>Skolas skolotāju kvalitātes pakāpes</vt:lpstr>
      <vt:lpstr>Mācību darbs</vt:lpstr>
      <vt:lpstr>Skola īsteno 5 mācību programmas</vt:lpstr>
      <vt:lpstr>matemātika vidusskolā</vt:lpstr>
      <vt:lpstr>matemātika pamatskolā</vt:lpstr>
      <vt:lpstr>Fizika vidusskolā</vt:lpstr>
      <vt:lpstr>PowerPoint prezentācija</vt:lpstr>
      <vt:lpstr>Sadarbība ar Star Space observatoriju “Kaltiņos”</vt:lpstr>
      <vt:lpstr>Informātika pamatskolā</vt:lpstr>
      <vt:lpstr>Kombinēto darbu skate mājturībā</vt:lpstr>
      <vt:lpstr>Āra nodarbības</vt:lpstr>
      <vt:lpstr>PowerPoint prezentācija</vt:lpstr>
      <vt:lpstr>Datorgrafikas pulciņš no 2006. gada 3. un 4. klasēs</vt:lpstr>
      <vt:lpstr>Programmēšanas pulciņš no2012. gada  Start (IT) pilotskola no 2013. gada</vt:lpstr>
      <vt:lpstr>Skolēnu sasniegumi valsts mācību priekšmetu olimpiādēs un zinātniski – pētnieciskajos darbos</vt:lpstr>
      <vt:lpstr>Skolēnu sasniegumi starpnovadu mācību priekšmetu olimpiādēs</vt:lpstr>
      <vt:lpstr>PowerPoint prezentācija</vt:lpstr>
      <vt:lpstr>No 2009. gada skola realizē jaunu programmu vidusskolā, tās ietvaros piedāvā</vt:lpstr>
      <vt:lpstr>Tehniskā grafika 35 stundas 11. un 12. klasēs </vt:lpstr>
      <vt:lpstr>Programmēšanas pamati 11. un 12. klasē </vt:lpstr>
      <vt:lpstr>PowerPoint prezentācija</vt:lpstr>
      <vt:lpstr>Darbu lasījumi skolā</vt:lpstr>
      <vt:lpstr>Ogres novada pētniecisko darbu skatē</vt:lpstr>
      <vt:lpstr>Zinātniski  pētnieciskie darbi – panākumi valstī</vt:lpstr>
      <vt:lpstr>PowerPoint prezentācija</vt:lpstr>
      <vt:lpstr>Mākslinieciski izglītojošais kurss kādā no jomām</vt:lpstr>
      <vt:lpstr>Vidusskolas koris</vt:lpstr>
      <vt:lpstr>Vidusskolas deju kolektīvs «Sūnas»</vt:lpstr>
      <vt:lpstr>Skolas avīze «Ciba»</vt:lpstr>
      <vt:lpstr>Pasākumu apskaņošana</vt:lpstr>
      <vt:lpstr>Karjeras izglītība</vt:lpstr>
      <vt:lpstr>PowerPoint prezentācija</vt:lpstr>
      <vt:lpstr>Bibliotēkā notiek pasākumi gan skolēniem, gan vecākiem</vt:lpstr>
      <vt:lpstr>Skolēni piedalās olimpiādēs, konkursos un projektos  Starpnovadu informātikas olimpiāde’2014</vt:lpstr>
      <vt:lpstr>Projekta «Esi sakarīgs, neesi atkarīgs» videolekcija tiešsaistē </vt:lpstr>
      <vt:lpstr>Projektos iesaistās bērnu vecāki un vecvecāki</vt:lpstr>
      <vt:lpstr>Laikraksta «Diena» konkursā «Kas notiek?» 9-klasniekiem</vt:lpstr>
      <vt:lpstr>6. un 8. klašu skolnieces konkursā «Gudrs, vēl gudrāks»</vt:lpstr>
      <vt:lpstr>6. klase ZZ čempionāta finālā</vt:lpstr>
      <vt:lpstr>Konkurss «Rīga – 2014. gada kultūras galvaspilsēta» </vt:lpstr>
      <vt:lpstr>RJTC konkurss «Mans draugs - citplanētietis»</vt:lpstr>
      <vt:lpstr>RJTC konkurss «Mans draugs - citplanētietis»</vt:lpstr>
      <vt:lpstr>Ogres novada pētniecisko darbu konkursā</vt:lpstr>
      <vt:lpstr>Konkurss «Esi gudrs, būsi vesels!»</vt:lpstr>
      <vt:lpstr>AEGEE Ogre projekts Eiropas Paklājs</vt:lpstr>
      <vt:lpstr>OJK „Projektu darbnīca” Zobrata Akadēmija un Suntažu Aktīvie Jaunieši</vt:lpstr>
      <vt:lpstr>Comenius 1 projekts “Wasser, Quellen, Brunnen, Brücken” 2005. – 2008.</vt:lpstr>
      <vt:lpstr>PowerPoint prezentācija</vt:lpstr>
      <vt:lpstr>Comenius1 projekts  «Outdoor Learning for All» 2014.-2015.</vt:lpstr>
      <vt:lpstr>Interešu izglītība</vt:lpstr>
      <vt:lpstr>PowerPoint prezentācija</vt:lpstr>
      <vt:lpstr>PowerPoint prezentācija</vt:lpstr>
      <vt:lpstr>PowerPoint prezentācija</vt:lpstr>
      <vt:lpstr>2012.gada 7.decembrī Valsts Prezidents viesojās Suntažu vidusskolā</vt:lpstr>
      <vt:lpstr>Pilī - Ogres Mākslas skolas studija</vt:lpstr>
      <vt:lpstr>Mākslas skolas darbu izstādes skolas zālē</vt:lpstr>
      <vt:lpstr>Mūzikas skolas studija no 2013. gada</vt:lpstr>
      <vt:lpstr>Sporta zālē notiek sacensības</vt:lpstr>
      <vt:lpstr>Viesojas olimpietis Aigars Fadejevs</vt:lpstr>
      <vt:lpstr>Jaunieši gatavojas konkursiem</vt:lpstr>
      <vt:lpstr> Sadarbība ar biedrību «Parkas» - klinšu kāpšanas siena</vt:lpstr>
      <vt:lpstr>Sadarbība ar pagasta pārvaldi</vt:lpstr>
      <vt:lpstr>Skolas padome</vt:lpstr>
      <vt:lpstr>Skolēnu pašpārvalde</vt:lpstr>
      <vt:lpstr>Pirmsskolas izglītība</vt:lpstr>
      <vt:lpstr>«Suntiņi»</vt:lpstr>
      <vt:lpstr>Skolas atbalsta personāls</vt:lpstr>
      <vt:lpstr>Skolas ēdnīca</vt:lpstr>
      <vt:lpstr>... un pusdienas</vt:lpstr>
      <vt:lpstr>Trešdaļa skolēnu izmanto skolas autobusu</vt:lpstr>
      <vt:lpstr>Kultūrvēsturiskā vide</vt:lpstr>
      <vt:lpstr>PowerPoint prezentācija</vt:lpstr>
      <vt:lpstr>Priekšzāle</vt:lpstr>
      <vt:lpstr>Skolas muzejā atjaunota ekspozīcija </vt:lpstr>
      <vt:lpstr>PowerPoint prezentācija</vt:lpstr>
      <vt:lpstr>Skolas hronika  - Laika Grāmata</vt:lpstr>
      <vt:lpstr>PowerPoint prezentācija</vt:lpstr>
      <vt:lpstr>interjeri daudzviet veidoti bērnu rokām...</vt:lpstr>
      <vt:lpstr>Esiet gaidīti Suntažu vidusskolā!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Suntažu vidusskola</dc:title>
  <dc:creator>Ieva Glūdiņa</dc:creator>
  <cp:lastModifiedBy>Baiba Trumekalne</cp:lastModifiedBy>
  <cp:revision>120</cp:revision>
  <cp:lastPrinted>2014-11-01T13:55:34Z</cp:lastPrinted>
  <dcterms:created xsi:type="dcterms:W3CDTF">2010-11-19T10:41:16Z</dcterms:created>
  <dcterms:modified xsi:type="dcterms:W3CDTF">2014-11-05T06:22:06Z</dcterms:modified>
</cp:coreProperties>
</file>